
<file path=[Content_Types].xml><?xml version="1.0" encoding="utf-8"?>
<Types xmlns="http://schemas.openxmlformats.org/package/2006/content-types">
  <Default Extension="xml" ContentType="application/xml"/>
  <Default Extension="tif" ContentType="image/tif"/>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1" r:id="rId1"/>
  </p:sldMasterIdLst>
  <p:notesMasterIdLst>
    <p:notesMasterId r:id="rId11"/>
  </p:notesMasterIdLst>
  <p:sldIdLst>
    <p:sldId id="315" r:id="rId2"/>
    <p:sldId id="257" r:id="rId3"/>
    <p:sldId id="345" r:id="rId4"/>
    <p:sldId id="258" r:id="rId5"/>
    <p:sldId id="259" r:id="rId6"/>
    <p:sldId id="346" r:id="rId7"/>
    <p:sldId id="347" r:id="rId8"/>
    <p:sldId id="348" r:id="rId9"/>
    <p:sldId id="344"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run Gupta" initials="" lastIdx="2" clrIdx="0"/>
  <p:cmAuthor id="1" name="Microsoft Office User" initials="Office" lastIdx="1" clrIdx="1">
    <p:extLst/>
  </p:cmAuthor>
  <p:cmAuthor id="2" name="Microsoft Office User" initials="Office [2]" lastIdx="1"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10"/>
    <p:restoredTop sz="81225"/>
  </p:normalViewPr>
  <p:slideViewPr>
    <p:cSldViewPr snapToGrid="0" snapToObjects="1">
      <p:cViewPr>
        <p:scale>
          <a:sx n="140" d="100"/>
          <a:sy n="140" d="100"/>
        </p:scale>
        <p:origin x="14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commentAuthors" Target="commentAuthors.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tif>
</file>

<file path=ppt/media/image11.png>
</file>

<file path=ppt/media/image2.png>
</file>

<file path=ppt/media/image3.png>
</file>

<file path=ppt/media/image4.png>
</file>

<file path=ppt/media/image5.tiff>
</file>

<file path=ppt/media/image6.tiff>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 Id="rId3" Type="http://schemas.openxmlformats.org/officeDocument/2006/relationships/hyperlink" Target="https://www.projectcalico.org/"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7" name="Shape 6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 name="Shape 7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9" name="Shape 7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 sz="1200" u="sng">
                <a:solidFill>
                  <a:srgbClr val="0366D6"/>
                </a:solidFill>
                <a:highlight>
                  <a:srgbClr val="FFFFFF"/>
                </a:highlight>
                <a:hlinkClick r:id="rId3"/>
              </a:rPr>
              <a:t>Calico</a:t>
            </a:r>
            <a:r>
              <a:rPr lang="en" sz="1200">
                <a:solidFill>
                  <a:srgbClr val="24292E"/>
                </a:solidFill>
                <a:highlight>
                  <a:srgbClr val="FFFFFF"/>
                </a:highlight>
              </a:rPr>
              <a:t> is an open-source plugin that allows for fine-grained network policy enforcement, ensuring that traffic within your Kubernetes cluster can only flow in the direction that you specify. As an example, if we take a scenario where Kubernetes namespaces are used opt enforce boundaries between products, or even enforce boundaries between different environments (e.g. development vs production), network policies can be configured to ensure no unauthorized network traffic is allowed beyond its boundary. Think of it as being similar to applying Security Groups in the AWS world.</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tiff"/><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tiff"/><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tiff"/><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1 Orange">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269" y="-1"/>
            <a:ext cx="9144000" cy="5143501"/>
          </a:xfrm>
          <a:prstGeom prst="rect">
            <a:avLst/>
          </a:prstGeom>
        </p:spPr>
      </p:pic>
      <p:sp>
        <p:nvSpPr>
          <p:cNvPr id="16"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5" name="Text Placeholder 4"/>
          <p:cNvSpPr>
            <a:spLocks noGrp="1"/>
          </p:cNvSpPr>
          <p:nvPr>
            <p:ph type="body" sz="quarter" idx="10" hasCustomPrompt="1"/>
          </p:nvPr>
        </p:nvSpPr>
        <p:spPr>
          <a:xfrm>
            <a:off x="929390" y="1521500"/>
            <a:ext cx="7306748" cy="704539"/>
          </a:xfrm>
        </p:spPr>
        <p:txBody>
          <a:bodyPr lIns="0" tIns="0" rIns="0" bIns="0"/>
          <a:lstStyle>
            <a:lvl1pPr>
              <a:defRPr sz="6000" b="0" i="0" spc="300">
                <a:solidFill>
                  <a:schemeClr val="bg1"/>
                </a:solidFill>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11" name="Text Placeholder 4"/>
          <p:cNvSpPr>
            <a:spLocks noGrp="1"/>
          </p:cNvSpPr>
          <p:nvPr>
            <p:ph type="body" sz="quarter" idx="11" hasCustomPrompt="1"/>
          </p:nvPr>
        </p:nvSpPr>
        <p:spPr>
          <a:xfrm>
            <a:off x="929390" y="2507149"/>
            <a:ext cx="7306748" cy="382250"/>
          </a:xfrm>
        </p:spPr>
        <p:txBody>
          <a:bodyPr lIns="0" tIns="0" rIns="0" bIns="0"/>
          <a:lstStyle>
            <a:lvl1pPr>
              <a:defRPr sz="2800" b="0" i="0" spc="30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12" name="Text Placeholder 4"/>
          <p:cNvSpPr>
            <a:spLocks noGrp="1"/>
          </p:cNvSpPr>
          <p:nvPr>
            <p:ph type="body" sz="quarter" idx="12" hasCustomPrompt="1"/>
          </p:nvPr>
        </p:nvSpPr>
        <p:spPr>
          <a:xfrm>
            <a:off x="929391" y="2953738"/>
            <a:ext cx="7306747" cy="209863"/>
          </a:xfrm>
        </p:spPr>
        <p:txBody>
          <a:bodyPr lIns="0" tIns="0" rIns="0" bIns="0"/>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13" name="Text Placeholder 4"/>
          <p:cNvSpPr>
            <a:spLocks noGrp="1"/>
          </p:cNvSpPr>
          <p:nvPr>
            <p:ph type="body" sz="quarter" idx="13" hasCustomPrompt="1"/>
          </p:nvPr>
        </p:nvSpPr>
        <p:spPr>
          <a:xfrm>
            <a:off x="929390" y="972510"/>
            <a:ext cx="7315199" cy="468442"/>
          </a:xfrm>
        </p:spPr>
        <p:txBody>
          <a:bodyPr lIns="0" tIns="0" rIns="0" bIns="0" anchor="b"/>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pic>
        <p:nvPicPr>
          <p:cNvPr id="2" name="Picture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timing>
    <p:tnLst>
      <p:par>
        <p:cTn id="1" dur="indefinite" restart="never" nodeType="tmRoot"/>
      </p:par>
    </p:tn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mp; 2 Content Orange">
    <p:spTree>
      <p:nvGrpSpPr>
        <p:cNvPr id="1" name=""/>
        <p:cNvGrpSpPr/>
        <p:nvPr/>
      </p:nvGrpSpPr>
      <p:grpSpPr>
        <a:xfrm>
          <a:off x="0" y="0"/>
          <a:ext cx="0" cy="0"/>
          <a:chOff x="0" y="0"/>
          <a:chExt cx="0" cy="0"/>
        </a:xfrm>
      </p:grpSpPr>
      <p:pic>
        <p:nvPicPr>
          <p:cNvPr id="14" name="Picture 1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269" y="-1"/>
            <a:ext cx="9144000" cy="5143501"/>
          </a:xfrm>
          <a:prstGeom prst="rect">
            <a:avLst/>
          </a:prstGeom>
        </p:spPr>
      </p:pic>
      <p:sp>
        <p:nvSpPr>
          <p:cNvPr id="13"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p:nvPr>
        </p:nvSpPr>
        <p:spPr>
          <a:xfrm>
            <a:off x="356615" y="978407"/>
            <a:ext cx="8449056" cy="3227832"/>
          </a:xfrm>
        </p:spPr>
        <p:txBody>
          <a:bodyPr/>
          <a:lstStyle>
            <a:lvl1pPr>
              <a:defRPr sz="1200" b="0" i="0" spc="50" baseline="0">
                <a:solidFill>
                  <a:schemeClr val="bg1"/>
                </a:solidFill>
                <a:latin typeface="Amazon Ember" charset="0"/>
                <a:ea typeface="Amazon Ember" charset="0"/>
                <a:cs typeface="Amazon Ember" charset="0"/>
              </a:defRPr>
            </a:lvl1pPr>
            <a:lvl2pPr>
              <a:defRPr sz="1200" b="0" i="0" spc="50" baseline="0">
                <a:solidFill>
                  <a:schemeClr val="bg1"/>
                </a:solidFill>
                <a:latin typeface="Amazon Ember" charset="0"/>
                <a:ea typeface="Amazon Ember" charset="0"/>
                <a:cs typeface="Amazon Ember" charset="0"/>
              </a:defRPr>
            </a:lvl2pPr>
            <a:lvl3pPr>
              <a:defRPr sz="1200" b="0" i="0" spc="50" baseline="0">
                <a:solidFill>
                  <a:schemeClr val="bg1"/>
                </a:solidFill>
                <a:latin typeface="Amazon Ember" charset="0"/>
                <a:ea typeface="Amazon Ember" charset="0"/>
                <a:cs typeface="Amazon Ember" charset="0"/>
              </a:defRPr>
            </a:lvl3pPr>
            <a:lvl4pPr>
              <a:defRPr sz="1200" b="0" i="0" spc="50" baseline="0">
                <a:solidFill>
                  <a:schemeClr val="bg1"/>
                </a:solidFill>
                <a:latin typeface="Amazon Ember" charset="0"/>
                <a:ea typeface="Amazon Ember" charset="0"/>
                <a:cs typeface="Amazon Ember" charset="0"/>
              </a:defRPr>
            </a:lvl4pPr>
            <a:lvl5pPr>
              <a:defRPr sz="1200" b="0" i="0" spc="50" baseline="0">
                <a:solidFill>
                  <a:schemeClr val="bg1"/>
                </a:solidFill>
                <a:latin typeface="Amazon Ember" charset="0"/>
                <a:ea typeface="Amazon Ember" charset="0"/>
                <a:cs typeface="Amazon Ember"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
          <p:cNvSpPr>
            <a:spLocks noGrp="1"/>
          </p:cNvSpPr>
          <p:nvPr>
            <p:ph type="title" hasCustomPrompt="1"/>
          </p:nvPr>
        </p:nvSpPr>
        <p:spPr>
          <a:xfrm>
            <a:off x="356615" y="347472"/>
            <a:ext cx="8449056" cy="469830"/>
          </a:xfrm>
        </p:spPr>
        <p:txBody>
          <a:bodyPr lIns="91440" tIns="45720" rIns="91440" bIns="45720"/>
          <a:lstStyle>
            <a:lvl1pPr>
              <a:defRPr b="0" i="0" spc="300">
                <a:solidFill>
                  <a:schemeClr val="bg1"/>
                </a:solidFill>
                <a:latin typeface="Amazon Ember Light" charset="0"/>
                <a:ea typeface="Amazon Ember Light" charset="0"/>
                <a:cs typeface="Amazon Ember Light" charset="0"/>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mparison Orange">
    <p:spTree>
      <p:nvGrpSpPr>
        <p:cNvPr id="1" name=""/>
        <p:cNvGrpSpPr/>
        <p:nvPr/>
      </p:nvGrpSpPr>
      <p:grpSpPr>
        <a:xfrm>
          <a:off x="0" y="0"/>
          <a:ext cx="0" cy="0"/>
          <a:chOff x="0" y="0"/>
          <a:chExt cx="0" cy="0"/>
        </a:xfrm>
      </p:grpSpPr>
      <p:sp>
        <p:nvSpPr>
          <p:cNvPr id="15"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p:nvPr>
        </p:nvSpPr>
        <p:spPr>
          <a:xfrm>
            <a:off x="356613" y="1351892"/>
            <a:ext cx="4171300" cy="285860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Content Placeholder 6"/>
          <p:cNvSpPr>
            <a:spLocks noGrp="1"/>
          </p:cNvSpPr>
          <p:nvPr>
            <p:ph sz="quarter" idx="11"/>
          </p:nvPr>
        </p:nvSpPr>
        <p:spPr>
          <a:xfrm>
            <a:off x="4592178" y="1351892"/>
            <a:ext cx="4213492" cy="285860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12" hasCustomPrompt="1"/>
          </p:nvPr>
        </p:nvSpPr>
        <p:spPr>
          <a:xfrm>
            <a:off x="4592177" y="978195"/>
            <a:ext cx="4213493" cy="373697"/>
          </a:xfrm>
        </p:spPr>
        <p:txBody>
          <a:bodyPr/>
          <a:lstStyle>
            <a:lvl1pPr>
              <a:defRPr sz="1800" b="0" i="0" spc="300">
                <a:latin typeface="Amazon Ember" charset="0"/>
                <a:ea typeface="Amazon Ember" charset="0"/>
                <a:cs typeface="Amazon Ember" charset="0"/>
              </a:defRPr>
            </a:lvl1pPr>
          </a:lstStyle>
          <a:p>
            <a:pPr lvl="0"/>
            <a:r>
              <a:rPr lang="en-US" dirty="0" smtClean="0"/>
              <a:t>CLICK TO EDIT MASTER TEXT STYLES</a:t>
            </a:r>
            <a:endParaRPr lang="en-US" dirty="0"/>
          </a:p>
        </p:txBody>
      </p:sp>
      <p:sp>
        <p:nvSpPr>
          <p:cNvPr id="11" name="Content Placeholder 5"/>
          <p:cNvSpPr>
            <a:spLocks noGrp="1"/>
          </p:cNvSpPr>
          <p:nvPr>
            <p:ph sz="quarter" idx="13" hasCustomPrompt="1"/>
          </p:nvPr>
        </p:nvSpPr>
        <p:spPr>
          <a:xfrm>
            <a:off x="356614" y="978195"/>
            <a:ext cx="4171299" cy="373697"/>
          </a:xfrm>
        </p:spPr>
        <p:txBody>
          <a:bodyPr/>
          <a:lstStyle>
            <a:lvl1pPr>
              <a:defRPr sz="1800" b="0" i="0" spc="300">
                <a:latin typeface="Amazon Ember" charset="0"/>
                <a:ea typeface="Amazon Ember" charset="0"/>
                <a:cs typeface="Amazon Ember" charset="0"/>
              </a:defRPr>
            </a:lvl1pPr>
          </a:lstStyle>
          <a:p>
            <a:pPr lvl="0"/>
            <a:r>
              <a:rPr lang="en-US" dirty="0" smtClean="0"/>
              <a:t>CLICK TO EDIT MASTER TEXT STYLES</a:t>
            </a:r>
            <a:endParaRPr lang="en-US" dirty="0"/>
          </a:p>
        </p:txBody>
      </p:sp>
      <p:sp>
        <p:nvSpPr>
          <p:cNvPr id="13"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12" name="Picture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timing>
    <p:tnLst>
      <p:par>
        <p:cTn id="1" dur="indefinite" restart="never" nodeType="tmRoot"/>
      </p:par>
    </p:tnLst>
  </p:timing>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run's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3" name="Picture 2"/>
          <p:cNvPicPr>
            <a:picLocks noChangeAspect="1"/>
          </p:cNvPicPr>
          <p:nvPr userDrawn="1"/>
        </p:nvPicPr>
        <p:blipFill>
          <a:blip r:embed="rId2"/>
          <a:stretch>
            <a:fillRect/>
          </a:stretch>
        </p:blipFill>
        <p:spPr>
          <a:xfrm>
            <a:off x="1" y="0"/>
            <a:ext cx="9144000" cy="5143500"/>
          </a:xfrm>
          <a:prstGeom prst="rect">
            <a:avLst/>
          </a:prstGeom>
        </p:spPr>
      </p:pic>
      <p:pic>
        <p:nvPicPr>
          <p:cNvPr id="5" name="Picture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68751204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mp; 3 Content Orange">
    <p:spTree>
      <p:nvGrpSpPr>
        <p:cNvPr id="1" name=""/>
        <p:cNvGrpSpPr/>
        <p:nvPr/>
      </p:nvGrpSpPr>
      <p:grpSpPr>
        <a:xfrm>
          <a:off x="0" y="0"/>
          <a:ext cx="0" cy="0"/>
          <a:chOff x="0" y="0"/>
          <a:chExt cx="0" cy="0"/>
        </a:xfrm>
      </p:grpSpPr>
      <p:sp>
        <p:nvSpPr>
          <p:cNvPr id="11"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p:nvPr>
        </p:nvSpPr>
        <p:spPr>
          <a:xfrm>
            <a:off x="356615"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Content Placeholder 6"/>
          <p:cNvSpPr>
            <a:spLocks noGrp="1"/>
          </p:cNvSpPr>
          <p:nvPr>
            <p:ph sz="quarter" idx="11"/>
          </p:nvPr>
        </p:nvSpPr>
        <p:spPr>
          <a:xfrm>
            <a:off x="3195827"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Content Placeholder 6"/>
          <p:cNvSpPr>
            <a:spLocks noGrp="1"/>
          </p:cNvSpPr>
          <p:nvPr>
            <p:ph sz="quarter" idx="12"/>
          </p:nvPr>
        </p:nvSpPr>
        <p:spPr>
          <a:xfrm>
            <a:off x="6035039"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13" name="Picture 1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mp; 4 Content Graphics Orange">
    <p:spTree>
      <p:nvGrpSpPr>
        <p:cNvPr id="1" name=""/>
        <p:cNvGrpSpPr/>
        <p:nvPr/>
      </p:nvGrpSpPr>
      <p:grpSpPr>
        <a:xfrm>
          <a:off x="0" y="0"/>
          <a:ext cx="0" cy="0"/>
          <a:chOff x="0" y="0"/>
          <a:chExt cx="0" cy="0"/>
        </a:xfrm>
      </p:grpSpPr>
      <p:sp>
        <p:nvSpPr>
          <p:cNvPr id="18"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hasCustomPrompt="1"/>
          </p:nvPr>
        </p:nvSpPr>
        <p:spPr>
          <a:xfrm>
            <a:off x="367903" y="3611348"/>
            <a:ext cx="1946319"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10" name="Content Placeholder 6"/>
          <p:cNvSpPr>
            <a:spLocks noGrp="1"/>
          </p:cNvSpPr>
          <p:nvPr>
            <p:ph sz="quarter" idx="11" hasCustomPrompt="1"/>
          </p:nvPr>
        </p:nvSpPr>
        <p:spPr>
          <a:xfrm>
            <a:off x="2512605"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12" name="Content Placeholder 6"/>
          <p:cNvSpPr>
            <a:spLocks noGrp="1"/>
          </p:cNvSpPr>
          <p:nvPr>
            <p:ph sz="quarter" idx="12" hasCustomPrompt="1"/>
          </p:nvPr>
        </p:nvSpPr>
        <p:spPr>
          <a:xfrm>
            <a:off x="4658660"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9" name="Content Placeholder 6"/>
          <p:cNvSpPr>
            <a:spLocks noGrp="1"/>
          </p:cNvSpPr>
          <p:nvPr>
            <p:ph sz="quarter" idx="13" hasCustomPrompt="1"/>
          </p:nvPr>
        </p:nvSpPr>
        <p:spPr>
          <a:xfrm>
            <a:off x="6804716"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6" name="Picture Placeholder 5"/>
          <p:cNvSpPr>
            <a:spLocks noGrp="1"/>
          </p:cNvSpPr>
          <p:nvPr>
            <p:ph type="pic" sz="quarter" idx="14"/>
          </p:nvPr>
        </p:nvSpPr>
        <p:spPr>
          <a:xfrm>
            <a:off x="463149" y="1648208"/>
            <a:ext cx="1746504" cy="1746504"/>
          </a:xfrm>
        </p:spPr>
        <p:txBody>
          <a:bodyPr/>
          <a:lstStyle>
            <a:lvl1pPr>
              <a:defRPr sz="1800"/>
            </a:lvl1pPr>
          </a:lstStyle>
          <a:p>
            <a:r>
              <a:rPr lang="en-US" smtClean="0"/>
              <a:t>Drag picture to placeholder or click icon to add</a:t>
            </a:r>
            <a:endParaRPr lang="en-US" dirty="0"/>
          </a:p>
        </p:txBody>
      </p:sp>
      <p:sp>
        <p:nvSpPr>
          <p:cNvPr id="13" name="Picture Placeholder 5"/>
          <p:cNvSpPr>
            <a:spLocks noGrp="1" noChangeAspect="1"/>
          </p:cNvSpPr>
          <p:nvPr>
            <p:ph type="pic" sz="quarter" idx="15"/>
          </p:nvPr>
        </p:nvSpPr>
        <p:spPr>
          <a:xfrm>
            <a:off x="2614635" y="1648208"/>
            <a:ext cx="1746504" cy="1746504"/>
          </a:xfrm>
        </p:spPr>
        <p:txBody>
          <a:bodyPr/>
          <a:lstStyle>
            <a:lvl1pPr>
              <a:defRPr sz="1800"/>
            </a:lvl1pPr>
          </a:lstStyle>
          <a:p>
            <a:r>
              <a:rPr lang="en-US" smtClean="0"/>
              <a:t>Drag picture to placeholder or click icon to add</a:t>
            </a:r>
            <a:endParaRPr lang="en-US" dirty="0"/>
          </a:p>
        </p:txBody>
      </p:sp>
      <p:sp>
        <p:nvSpPr>
          <p:cNvPr id="14" name="Picture Placeholder 5"/>
          <p:cNvSpPr>
            <a:spLocks noGrp="1" noChangeAspect="1"/>
          </p:cNvSpPr>
          <p:nvPr>
            <p:ph type="pic" sz="quarter" idx="16"/>
          </p:nvPr>
        </p:nvSpPr>
        <p:spPr>
          <a:xfrm>
            <a:off x="4766121" y="1648208"/>
            <a:ext cx="1746504" cy="1746504"/>
          </a:xfrm>
        </p:spPr>
        <p:txBody>
          <a:bodyPr/>
          <a:lstStyle>
            <a:lvl1pPr>
              <a:defRPr sz="1800"/>
            </a:lvl1pPr>
          </a:lstStyle>
          <a:p>
            <a:r>
              <a:rPr lang="en-US" smtClean="0"/>
              <a:t>Drag picture to placeholder or click icon to add</a:t>
            </a:r>
            <a:endParaRPr lang="en-US"/>
          </a:p>
        </p:txBody>
      </p:sp>
      <p:sp>
        <p:nvSpPr>
          <p:cNvPr id="15" name="Picture Placeholder 5"/>
          <p:cNvSpPr>
            <a:spLocks noGrp="1" noChangeAspect="1"/>
          </p:cNvSpPr>
          <p:nvPr>
            <p:ph type="pic" sz="quarter" idx="17"/>
          </p:nvPr>
        </p:nvSpPr>
        <p:spPr>
          <a:xfrm>
            <a:off x="6917606" y="1648208"/>
            <a:ext cx="1746504" cy="1746504"/>
          </a:xfrm>
        </p:spPr>
        <p:txBody>
          <a:bodyPr/>
          <a:lstStyle>
            <a:lvl1pPr>
              <a:defRPr sz="1800"/>
            </a:lvl1pPr>
          </a:lstStyle>
          <a:p>
            <a:r>
              <a:rPr lang="en-US" smtClean="0"/>
              <a:t>Drag picture to placeholder or click icon to add</a:t>
            </a:r>
            <a:endParaRPr lang="en-US"/>
          </a:p>
        </p:txBody>
      </p:sp>
      <p:sp>
        <p:nvSpPr>
          <p:cNvPr id="17"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19" name="Picture 1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mp; 6 Content Graphics Orange">
    <p:spTree>
      <p:nvGrpSpPr>
        <p:cNvPr id="1" name=""/>
        <p:cNvGrpSpPr/>
        <p:nvPr/>
      </p:nvGrpSpPr>
      <p:grpSpPr>
        <a:xfrm>
          <a:off x="0" y="0"/>
          <a:ext cx="0" cy="0"/>
          <a:chOff x="0" y="0"/>
          <a:chExt cx="0" cy="0"/>
        </a:xfrm>
      </p:grpSpPr>
      <p:sp>
        <p:nvSpPr>
          <p:cNvPr id="26"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6" name="Picture Placeholder 5"/>
          <p:cNvSpPr>
            <a:spLocks noGrp="1"/>
          </p:cNvSpPr>
          <p:nvPr>
            <p:ph type="pic" sz="quarter" idx="14"/>
          </p:nvPr>
        </p:nvSpPr>
        <p:spPr>
          <a:xfrm>
            <a:off x="478133" y="2928327"/>
            <a:ext cx="2417999" cy="1065358"/>
          </a:xfrm>
        </p:spPr>
        <p:txBody>
          <a:bodyPr/>
          <a:lstStyle>
            <a:lvl1pPr>
              <a:defRPr sz="1200"/>
            </a:lvl1pPr>
          </a:lstStyle>
          <a:p>
            <a:r>
              <a:rPr lang="en-US" smtClean="0"/>
              <a:t>Drag picture to placeholder or click icon to add</a:t>
            </a:r>
            <a:endParaRPr lang="en-US" dirty="0"/>
          </a:p>
        </p:txBody>
      </p:sp>
      <p:sp>
        <p:nvSpPr>
          <p:cNvPr id="13" name="Picture Placeholder 5"/>
          <p:cNvSpPr>
            <a:spLocks noGrp="1"/>
          </p:cNvSpPr>
          <p:nvPr>
            <p:ph type="pic" sz="quarter" idx="15"/>
          </p:nvPr>
        </p:nvSpPr>
        <p:spPr>
          <a:xfrm>
            <a:off x="3365658" y="2928327"/>
            <a:ext cx="2417342" cy="1065358"/>
          </a:xfrm>
        </p:spPr>
        <p:txBody>
          <a:bodyPr/>
          <a:lstStyle>
            <a:lvl1pPr>
              <a:defRPr sz="1200"/>
            </a:lvl1pPr>
          </a:lstStyle>
          <a:p>
            <a:r>
              <a:rPr lang="en-US" smtClean="0"/>
              <a:t>Drag picture to placeholder or click icon to add</a:t>
            </a:r>
            <a:endParaRPr lang="en-US"/>
          </a:p>
        </p:txBody>
      </p:sp>
      <p:sp>
        <p:nvSpPr>
          <p:cNvPr id="14" name="Picture Placeholder 5"/>
          <p:cNvSpPr>
            <a:spLocks noGrp="1"/>
          </p:cNvSpPr>
          <p:nvPr>
            <p:ph type="pic" sz="quarter" idx="16"/>
          </p:nvPr>
        </p:nvSpPr>
        <p:spPr>
          <a:xfrm>
            <a:off x="6252526" y="2928327"/>
            <a:ext cx="2417342" cy="1065358"/>
          </a:xfrm>
        </p:spPr>
        <p:txBody>
          <a:bodyPr/>
          <a:lstStyle>
            <a:lvl1pPr>
              <a:defRPr sz="1200"/>
            </a:lvl1pPr>
          </a:lstStyle>
          <a:p>
            <a:r>
              <a:rPr lang="en-US" smtClean="0"/>
              <a:t>Drag picture to placeholder or click icon to add</a:t>
            </a:r>
            <a:endParaRPr lang="en-US" dirty="0"/>
          </a:p>
        </p:txBody>
      </p:sp>
      <p:sp>
        <p:nvSpPr>
          <p:cNvPr id="22" name="Picture Placeholder 5"/>
          <p:cNvSpPr>
            <a:spLocks noGrp="1"/>
          </p:cNvSpPr>
          <p:nvPr>
            <p:ph type="pic" sz="quarter" idx="21"/>
          </p:nvPr>
        </p:nvSpPr>
        <p:spPr>
          <a:xfrm>
            <a:off x="478133" y="1319129"/>
            <a:ext cx="2417999" cy="1063855"/>
          </a:xfrm>
        </p:spPr>
        <p:txBody>
          <a:bodyPr/>
          <a:lstStyle>
            <a:lvl1pPr>
              <a:defRPr sz="1200"/>
            </a:lvl1pPr>
          </a:lstStyle>
          <a:p>
            <a:r>
              <a:rPr lang="en-US" smtClean="0"/>
              <a:t>Drag picture to placeholder or click icon to add</a:t>
            </a:r>
            <a:endParaRPr lang="en-US" dirty="0"/>
          </a:p>
        </p:txBody>
      </p:sp>
      <p:sp>
        <p:nvSpPr>
          <p:cNvPr id="23" name="Picture Placeholder 5"/>
          <p:cNvSpPr>
            <a:spLocks noGrp="1"/>
          </p:cNvSpPr>
          <p:nvPr>
            <p:ph type="pic" sz="quarter" idx="22"/>
          </p:nvPr>
        </p:nvSpPr>
        <p:spPr>
          <a:xfrm>
            <a:off x="3365658" y="1319129"/>
            <a:ext cx="2417342" cy="1063855"/>
          </a:xfrm>
        </p:spPr>
        <p:txBody>
          <a:bodyPr/>
          <a:lstStyle>
            <a:lvl1pPr>
              <a:defRPr sz="1200"/>
            </a:lvl1pPr>
          </a:lstStyle>
          <a:p>
            <a:r>
              <a:rPr lang="en-US" smtClean="0"/>
              <a:t>Drag picture to placeholder or click icon to add</a:t>
            </a:r>
            <a:endParaRPr lang="en-US" dirty="0"/>
          </a:p>
        </p:txBody>
      </p:sp>
      <p:sp>
        <p:nvSpPr>
          <p:cNvPr id="24" name="Picture Placeholder 5"/>
          <p:cNvSpPr>
            <a:spLocks noGrp="1"/>
          </p:cNvSpPr>
          <p:nvPr>
            <p:ph type="pic" sz="quarter" idx="23"/>
          </p:nvPr>
        </p:nvSpPr>
        <p:spPr>
          <a:xfrm>
            <a:off x="6252526" y="1319129"/>
            <a:ext cx="2417342" cy="1063855"/>
          </a:xfrm>
        </p:spPr>
        <p:txBody>
          <a:bodyPr/>
          <a:lstStyle>
            <a:lvl1pPr>
              <a:defRPr sz="1200"/>
            </a:lvl1pPr>
          </a:lstStyle>
          <a:p>
            <a:r>
              <a:rPr lang="en-US" smtClean="0"/>
              <a:t>Drag picture to placeholder or click icon to add</a:t>
            </a:r>
            <a:endParaRPr lang="en-US" dirty="0"/>
          </a:p>
        </p:txBody>
      </p:sp>
      <p:sp>
        <p:nvSpPr>
          <p:cNvPr id="7" name="Content Placeholder 6"/>
          <p:cNvSpPr>
            <a:spLocks noGrp="1"/>
          </p:cNvSpPr>
          <p:nvPr>
            <p:ph sz="quarter" idx="10" hasCustomPrompt="1"/>
          </p:nvPr>
        </p:nvSpPr>
        <p:spPr>
          <a:xfrm>
            <a:off x="374922"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10" name="Content Placeholder 6"/>
          <p:cNvSpPr>
            <a:spLocks noGrp="1"/>
          </p:cNvSpPr>
          <p:nvPr>
            <p:ph sz="quarter" idx="11" hasCustomPrompt="1"/>
          </p:nvPr>
        </p:nvSpPr>
        <p:spPr>
          <a:xfrm>
            <a:off x="3253181"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12" name="Content Placeholder 6"/>
          <p:cNvSpPr>
            <a:spLocks noGrp="1"/>
          </p:cNvSpPr>
          <p:nvPr>
            <p:ph sz="quarter" idx="12" hasCustomPrompt="1"/>
          </p:nvPr>
        </p:nvSpPr>
        <p:spPr>
          <a:xfrm>
            <a:off x="6131439"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19" name="Content Placeholder 6"/>
          <p:cNvSpPr>
            <a:spLocks noGrp="1"/>
          </p:cNvSpPr>
          <p:nvPr>
            <p:ph sz="quarter" idx="18" hasCustomPrompt="1"/>
          </p:nvPr>
        </p:nvSpPr>
        <p:spPr>
          <a:xfrm>
            <a:off x="374922"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20" name="Content Placeholder 6"/>
          <p:cNvSpPr>
            <a:spLocks noGrp="1"/>
          </p:cNvSpPr>
          <p:nvPr>
            <p:ph sz="quarter" idx="19" hasCustomPrompt="1"/>
          </p:nvPr>
        </p:nvSpPr>
        <p:spPr>
          <a:xfrm>
            <a:off x="3253181"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21" name="Content Placeholder 6"/>
          <p:cNvSpPr>
            <a:spLocks noGrp="1"/>
          </p:cNvSpPr>
          <p:nvPr>
            <p:ph sz="quarter" idx="20" hasCustomPrompt="1"/>
          </p:nvPr>
        </p:nvSpPr>
        <p:spPr>
          <a:xfrm>
            <a:off x="6131439"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29"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18" name="Picture 1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de Snippet Orange">
    <p:spTree>
      <p:nvGrpSpPr>
        <p:cNvPr id="1" name=""/>
        <p:cNvGrpSpPr/>
        <p:nvPr/>
      </p:nvGrpSpPr>
      <p:grpSpPr>
        <a:xfrm>
          <a:off x="0" y="0"/>
          <a:ext cx="0" cy="0"/>
          <a:chOff x="0" y="0"/>
          <a:chExt cx="0" cy="0"/>
        </a:xfrm>
      </p:grpSpPr>
      <p:sp>
        <p:nvSpPr>
          <p:cNvPr id="10"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hasCustomPrompt="1"/>
          </p:nvPr>
        </p:nvSpPr>
        <p:spPr>
          <a:xfrm>
            <a:off x="356615" y="978196"/>
            <a:ext cx="8449055" cy="3232560"/>
          </a:xfrm>
        </p:spPr>
        <p:txBody>
          <a:bodyPr/>
          <a:lstStyle>
            <a:lvl1pPr>
              <a:defRPr sz="900" b="0" i="0" spc="0" baseline="0">
                <a:solidFill>
                  <a:schemeClr val="accent2"/>
                </a:solidFill>
                <a:latin typeface="Lucida Console" charset="0"/>
                <a:ea typeface="Lucida Console" charset="0"/>
                <a:cs typeface="Lucida Console" charset="0"/>
              </a:defRPr>
            </a:lvl1pPr>
            <a:lvl2pPr>
              <a:defRPr sz="1200" b="0" i="0" spc="0" baseline="0">
                <a:latin typeface="Lucida Console" charset="0"/>
                <a:ea typeface="Lucida Console" charset="0"/>
                <a:cs typeface="Lucida Console" charset="0"/>
              </a:defRPr>
            </a:lvl2pPr>
            <a:lvl3pPr>
              <a:defRPr sz="1200" b="0" i="0" spc="0" baseline="0">
                <a:latin typeface="Lucida Console" charset="0"/>
                <a:ea typeface="Lucida Console" charset="0"/>
                <a:cs typeface="Lucida Console" charset="0"/>
              </a:defRPr>
            </a:lvl3pPr>
            <a:lvl4pPr>
              <a:defRPr sz="1200" b="0" i="0" spc="0" baseline="0">
                <a:latin typeface="Lucida Console" charset="0"/>
                <a:ea typeface="Lucida Console" charset="0"/>
                <a:cs typeface="Lucida Console" charset="0"/>
              </a:defRPr>
            </a:lvl4pPr>
            <a:lvl5pPr>
              <a:defRPr sz="1200" b="0" i="0" spc="0" baseline="0">
                <a:latin typeface="Lucida Console" charset="0"/>
                <a:ea typeface="Lucida Console" charset="0"/>
                <a:cs typeface="Lucida Console" charset="0"/>
              </a:defRPr>
            </a:lvl5pPr>
          </a:lstStyle>
          <a:p>
            <a:pPr lvl="0"/>
            <a:r>
              <a:rPr lang="en-US" dirty="0" smtClean="0"/>
              <a:t>; Syntax Test file for 68k Assembly code</a:t>
            </a:r>
          </a:p>
          <a:p>
            <a:pPr lvl="0"/>
            <a:r>
              <a:rPr lang="en-US" dirty="0" smtClean="0"/>
              <a:t>; Some comments about this file</a:t>
            </a:r>
          </a:p>
          <a:p>
            <a:pPr lvl="0"/>
            <a:r>
              <a:rPr lang="en-US" dirty="0" smtClean="0"/>
              <a:t>.D0 00000000</a:t>
            </a:r>
          </a:p>
          <a:p>
            <a:pPr lvl="0"/>
            <a:r>
              <a:rPr lang="en-US" dirty="0" smtClean="0"/>
              <a:t>MS 2100 00000002</a:t>
            </a:r>
          </a:p>
          <a:p>
            <a:pPr lvl="0"/>
            <a:r>
              <a:rPr lang="en-US" dirty="0" smtClean="0"/>
              <a:t>MM 2000;DI</a:t>
            </a:r>
          </a:p>
          <a:p>
            <a:pPr lvl="0"/>
            <a:r>
              <a:rPr lang="en-US" dirty="0" smtClean="0"/>
              <a:t>LEA.L $002100,A1</a:t>
            </a:r>
          </a:p>
          <a:p>
            <a:pPr lvl="0"/>
            <a:r>
              <a:rPr lang="en-US" dirty="0" smtClean="0"/>
              <a:t>MOVE.L #2,-(A1)</a:t>
            </a:r>
          </a:p>
          <a:p>
            <a:pPr lvl="0"/>
            <a:r>
              <a:rPr lang="en-US" dirty="0" smtClean="0"/>
              <a:t>BSR $00002050</a:t>
            </a:r>
          </a:p>
          <a:p>
            <a:pPr lvl="0"/>
            <a:r>
              <a:rPr lang="en-US" dirty="0" smtClean="0"/>
              <a:t>MM 2050:DI</a:t>
            </a:r>
          </a:p>
          <a:p>
            <a:pPr lvl="0"/>
            <a:r>
              <a:rPr lang="en-US" dirty="0" smtClean="0"/>
              <a:t>MOVE.L (A1)+,D1</a:t>
            </a:r>
          </a:p>
          <a:p>
            <a:pPr lvl="0"/>
            <a:r>
              <a:rPr lang="en-US" dirty="0" smtClean="0"/>
              <a:t>MOVE.L (A1),D2</a:t>
            </a:r>
          </a:p>
          <a:p>
            <a:pPr lvl="0"/>
            <a:r>
              <a:rPr lang="en-US" dirty="0" smtClean="0"/>
              <a:t>ADD.L D1,D2</a:t>
            </a:r>
          </a:p>
          <a:p>
            <a:pPr lvl="0"/>
            <a:r>
              <a:rPr lang="en-US" dirty="0" smtClean="0"/>
              <a:t>MOVE.L D2,D0</a:t>
            </a:r>
          </a:p>
          <a:p>
            <a:pPr lvl="0"/>
            <a:r>
              <a:rPr lang="en-US" dirty="0" smtClean="0"/>
              <a:t>RTS</a:t>
            </a:r>
          </a:p>
        </p:txBody>
      </p:sp>
      <p:sp>
        <p:nvSpPr>
          <p:cNvPr id="11"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No Placeholders Orange">
    <p:spTree>
      <p:nvGrpSpPr>
        <p:cNvPr id="1" name=""/>
        <p:cNvGrpSpPr/>
        <p:nvPr/>
      </p:nvGrpSpPr>
      <p:grpSpPr>
        <a:xfrm>
          <a:off x="0" y="0"/>
          <a:ext cx="0" cy="0"/>
          <a:chOff x="0" y="0"/>
          <a:chExt cx="0" cy="0"/>
        </a:xfrm>
      </p:grpSpPr>
      <p:sp>
        <p:nvSpPr>
          <p:cNvPr id="7"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nk Orange">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0"/>
            <a:ext cx="9144000" cy="5143501"/>
          </a:xfrm>
          <a:prstGeom prst="rect">
            <a:avLst/>
          </a:prstGeom>
        </p:spPr>
      </p:pic>
      <p:sp>
        <p:nvSpPr>
          <p:cNvPr id="7"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ReInvent Title Slide Orange">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269" y="-1"/>
            <a:ext cx="9144000" cy="5143501"/>
          </a:xfrm>
          <a:prstGeom prst="rect">
            <a:avLst/>
          </a:prstGeom>
        </p:spPr>
      </p:pic>
      <p:sp>
        <p:nvSpPr>
          <p:cNvPr id="17"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11" name="Text Placeholder 4"/>
          <p:cNvSpPr>
            <a:spLocks noGrp="1"/>
          </p:cNvSpPr>
          <p:nvPr>
            <p:ph type="body" sz="quarter" idx="11" hasCustomPrompt="1"/>
          </p:nvPr>
        </p:nvSpPr>
        <p:spPr>
          <a:xfrm>
            <a:off x="929390" y="2507149"/>
            <a:ext cx="7306748" cy="382250"/>
          </a:xfrm>
        </p:spPr>
        <p:txBody>
          <a:bodyPr lIns="0" tIns="0" rIns="0" bIns="0"/>
          <a:lstStyle>
            <a:lvl1pPr>
              <a:defRPr sz="28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12" name="Text Placeholder 4"/>
          <p:cNvSpPr>
            <a:spLocks noGrp="1"/>
          </p:cNvSpPr>
          <p:nvPr>
            <p:ph type="body" sz="quarter" idx="12" hasCustomPrompt="1"/>
          </p:nvPr>
        </p:nvSpPr>
        <p:spPr>
          <a:xfrm>
            <a:off x="929391" y="2953738"/>
            <a:ext cx="7306747" cy="209863"/>
          </a:xfrm>
        </p:spPr>
        <p:txBody>
          <a:bodyPr lIns="0" tIns="0" rIns="0" bIns="0"/>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13" name="Text Placeholder 4"/>
          <p:cNvSpPr>
            <a:spLocks noGrp="1"/>
          </p:cNvSpPr>
          <p:nvPr>
            <p:ph type="body" sz="quarter" idx="13" hasCustomPrompt="1"/>
          </p:nvPr>
        </p:nvSpPr>
        <p:spPr>
          <a:xfrm>
            <a:off x="929390" y="972510"/>
            <a:ext cx="7315199" cy="468442"/>
          </a:xfrm>
        </p:spPr>
        <p:txBody>
          <a:bodyPr lIns="0" tIns="0" rIns="0" bIns="0" anchor="b"/>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pic>
        <p:nvPicPr>
          <p:cNvPr id="9" name="Picture 8"/>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29390" y="1633258"/>
            <a:ext cx="3188181" cy="657205"/>
          </a:xfrm>
          <a:prstGeom prst="rect">
            <a:avLst/>
          </a:prstGeom>
        </p:spPr>
      </p:pic>
      <p:pic>
        <p:nvPicPr>
          <p:cNvPr id="14" name="Picture 13"/>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timing>
    <p:tnLst>
      <p:par>
        <p:cTn id="1" dur="indefinite" restart="never" nodeType="tmRoot"/>
      </p:par>
    </p:tnLst>
  </p:timing>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235425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5420249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wrap="square"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187586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Orange">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269" y="-1"/>
            <a:ext cx="9144000" cy="5143501"/>
          </a:xfrm>
          <a:prstGeom prst="rect">
            <a:avLst/>
          </a:prstGeom>
        </p:spPr>
      </p:pic>
      <p:sp>
        <p:nvSpPr>
          <p:cNvPr id="13"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5" name="Text Placeholder 4"/>
          <p:cNvSpPr>
            <a:spLocks noGrp="1"/>
          </p:cNvSpPr>
          <p:nvPr>
            <p:ph type="body" sz="quarter" idx="10" hasCustomPrompt="1"/>
          </p:nvPr>
        </p:nvSpPr>
        <p:spPr>
          <a:xfrm>
            <a:off x="929390" y="1988861"/>
            <a:ext cx="7306748" cy="429220"/>
          </a:xfrm>
        </p:spPr>
        <p:txBody>
          <a:bodyPr lIns="0" tIns="0" rIns="0" bIns="0"/>
          <a:lstStyle>
            <a:lvl1pPr>
              <a:defRPr sz="2800" b="0" i="0" spc="300">
                <a:solidFill>
                  <a:schemeClr val="bg1"/>
                </a:solidFill>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7" name="Text Placeholder 4"/>
          <p:cNvSpPr>
            <a:spLocks noGrp="1"/>
          </p:cNvSpPr>
          <p:nvPr>
            <p:ph type="body" sz="quarter" idx="12" hasCustomPrompt="1"/>
          </p:nvPr>
        </p:nvSpPr>
        <p:spPr>
          <a:xfrm>
            <a:off x="929391" y="2555240"/>
            <a:ext cx="7306747" cy="1188720"/>
          </a:xfrm>
        </p:spPr>
        <p:txBody>
          <a:bodyPr lIns="0" tIns="0" rIns="0" bIns="0"/>
          <a:lstStyle>
            <a:lvl1pPr>
              <a:lnSpc>
                <a:spcPct val="150000"/>
              </a:lnSpc>
              <a:defRPr sz="900" b="0" i="0" spc="5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8" name="Text Placeholder 4"/>
          <p:cNvSpPr>
            <a:spLocks noGrp="1"/>
          </p:cNvSpPr>
          <p:nvPr>
            <p:ph type="body" sz="quarter" idx="13" hasCustomPrompt="1"/>
          </p:nvPr>
        </p:nvSpPr>
        <p:spPr>
          <a:xfrm>
            <a:off x="929390" y="1439870"/>
            <a:ext cx="7315199" cy="468442"/>
          </a:xfrm>
        </p:spPr>
        <p:txBody>
          <a:bodyPr lIns="0" tIns="0" rIns="0" bIns="0" anchor="b"/>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pic>
        <p:nvPicPr>
          <p:cNvPr id="11" name="Picture 1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timing>
    <p:tnLst>
      <p:par>
        <p:cTn id="1" dur="indefinite" restart="never" nodeType="tmRoot"/>
      </p:par>
    </p:tnLst>
  </p:timing>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Section Title Orang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0" y="0"/>
            <a:ext cx="9143999" cy="5143500"/>
          </a:xfrm>
          <a:prstGeom prst="rect">
            <a:avLst/>
          </a:prstGeom>
        </p:spPr>
      </p:pic>
      <p:sp>
        <p:nvSpPr>
          <p:cNvPr id="13"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5" name="Text Placeholder 4"/>
          <p:cNvSpPr>
            <a:spLocks noGrp="1"/>
          </p:cNvSpPr>
          <p:nvPr>
            <p:ph type="body" sz="quarter" idx="10" hasCustomPrompt="1"/>
          </p:nvPr>
        </p:nvSpPr>
        <p:spPr>
          <a:xfrm>
            <a:off x="929390" y="1988861"/>
            <a:ext cx="7306748" cy="429220"/>
          </a:xfrm>
        </p:spPr>
        <p:txBody>
          <a:bodyPr lIns="0" tIns="0" rIns="0" bIns="0"/>
          <a:lstStyle>
            <a:lvl1pPr>
              <a:defRPr sz="2800" b="0" i="0" spc="300">
                <a:solidFill>
                  <a:schemeClr val="bg1"/>
                </a:solidFill>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7" name="Text Placeholder 4"/>
          <p:cNvSpPr>
            <a:spLocks noGrp="1"/>
          </p:cNvSpPr>
          <p:nvPr>
            <p:ph type="body" sz="quarter" idx="12" hasCustomPrompt="1"/>
          </p:nvPr>
        </p:nvSpPr>
        <p:spPr>
          <a:xfrm>
            <a:off x="929391" y="2555240"/>
            <a:ext cx="7306747" cy="1188720"/>
          </a:xfrm>
        </p:spPr>
        <p:txBody>
          <a:bodyPr lIns="0" tIns="0" rIns="0" bIns="0"/>
          <a:lstStyle>
            <a:lvl1pPr>
              <a:lnSpc>
                <a:spcPct val="150000"/>
              </a:lnSpc>
              <a:defRPr sz="900" b="0" i="0" spc="5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8" name="Text Placeholder 4"/>
          <p:cNvSpPr>
            <a:spLocks noGrp="1"/>
          </p:cNvSpPr>
          <p:nvPr>
            <p:ph type="body" sz="quarter" idx="13" hasCustomPrompt="1"/>
          </p:nvPr>
        </p:nvSpPr>
        <p:spPr>
          <a:xfrm>
            <a:off x="929390" y="1439870"/>
            <a:ext cx="7315199" cy="468442"/>
          </a:xfrm>
        </p:spPr>
        <p:txBody>
          <a:bodyPr lIns="0" tIns="0" rIns="0" bIns="0" anchor="b"/>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pic>
        <p:nvPicPr>
          <p:cNvPr id="11" name="Picture 1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timing>
    <p:tnLst>
      <p:par>
        <p:cTn id="1" dur="indefinite" restart="never" nodeType="tmRoot"/>
      </p:par>
    </p:tnLst>
  </p:timing>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Section Title Orange">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a:stretch>
            <a:fillRect/>
          </a:stretch>
        </p:blipFill>
        <p:spPr>
          <a:xfrm>
            <a:off x="1" y="0"/>
            <a:ext cx="9144000" cy="5143500"/>
          </a:xfrm>
          <a:prstGeom prst="rect">
            <a:avLst/>
          </a:prstGeom>
        </p:spPr>
      </p:pic>
      <p:sp>
        <p:nvSpPr>
          <p:cNvPr id="13"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5" name="Text Placeholder 4"/>
          <p:cNvSpPr>
            <a:spLocks noGrp="1"/>
          </p:cNvSpPr>
          <p:nvPr>
            <p:ph type="body" sz="quarter" idx="10" hasCustomPrompt="1"/>
          </p:nvPr>
        </p:nvSpPr>
        <p:spPr>
          <a:xfrm>
            <a:off x="929390" y="1988861"/>
            <a:ext cx="7306748" cy="429220"/>
          </a:xfrm>
        </p:spPr>
        <p:txBody>
          <a:bodyPr lIns="0" tIns="0" rIns="0" bIns="0"/>
          <a:lstStyle>
            <a:lvl1pPr>
              <a:defRPr sz="2800" b="0" i="0" spc="300">
                <a:solidFill>
                  <a:schemeClr val="bg1"/>
                </a:solidFill>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7" name="Text Placeholder 4"/>
          <p:cNvSpPr>
            <a:spLocks noGrp="1"/>
          </p:cNvSpPr>
          <p:nvPr>
            <p:ph type="body" sz="quarter" idx="12" hasCustomPrompt="1"/>
          </p:nvPr>
        </p:nvSpPr>
        <p:spPr>
          <a:xfrm>
            <a:off x="929391" y="2555240"/>
            <a:ext cx="7306747" cy="1188720"/>
          </a:xfrm>
        </p:spPr>
        <p:txBody>
          <a:bodyPr lIns="0" tIns="0" rIns="0" bIns="0"/>
          <a:lstStyle>
            <a:lvl1pPr>
              <a:lnSpc>
                <a:spcPct val="150000"/>
              </a:lnSpc>
              <a:defRPr sz="900" b="0" i="0" spc="5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8" name="Text Placeholder 4"/>
          <p:cNvSpPr>
            <a:spLocks noGrp="1"/>
          </p:cNvSpPr>
          <p:nvPr>
            <p:ph type="body" sz="quarter" idx="13" hasCustomPrompt="1"/>
          </p:nvPr>
        </p:nvSpPr>
        <p:spPr>
          <a:xfrm>
            <a:off x="929390" y="1439870"/>
            <a:ext cx="7315199" cy="468442"/>
          </a:xfrm>
        </p:spPr>
        <p:txBody>
          <a:bodyPr lIns="0" tIns="0" rIns="0" bIns="0" anchor="b"/>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pic>
        <p:nvPicPr>
          <p:cNvPr id="11" name="Picture 1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timing>
    <p:tnLst>
      <p:par>
        <p:cTn id="1" dur="indefinite" restart="never" nodeType="tmRoot"/>
      </p:par>
    </p:tnLst>
  </p:timing>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Orange">
    <p:spTree>
      <p:nvGrpSpPr>
        <p:cNvPr id="1" name=""/>
        <p:cNvGrpSpPr/>
        <p:nvPr/>
      </p:nvGrpSpPr>
      <p:grpSpPr>
        <a:xfrm>
          <a:off x="0" y="0"/>
          <a:ext cx="0" cy="0"/>
          <a:chOff x="0" y="0"/>
          <a:chExt cx="0" cy="0"/>
        </a:xfrm>
      </p:grpSpPr>
      <p:sp>
        <p:nvSpPr>
          <p:cNvPr id="9" name="Title 1"/>
          <p:cNvSpPr>
            <a:spLocks noGrp="1"/>
          </p:cNvSpPr>
          <p:nvPr>
            <p:ph type="title"/>
          </p:nvPr>
        </p:nvSpPr>
        <p:spPr>
          <a:xfrm>
            <a:off x="352323" y="347868"/>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smtClean="0"/>
              <a:t>Click to edit Master title style</a:t>
            </a:r>
            <a:endParaRPr lang="en-US" dirty="0"/>
          </a:p>
        </p:txBody>
      </p:sp>
      <p:sp>
        <p:nvSpPr>
          <p:cNvPr id="8"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amp; Content Orange">
    <p:spTree>
      <p:nvGrpSpPr>
        <p:cNvPr id="1" name=""/>
        <p:cNvGrpSpPr/>
        <p:nvPr/>
      </p:nvGrpSpPr>
      <p:grpSpPr>
        <a:xfrm>
          <a:off x="0" y="0"/>
          <a:ext cx="0" cy="0"/>
          <a:chOff x="0" y="0"/>
          <a:chExt cx="0" cy="0"/>
        </a:xfrm>
      </p:grpSpPr>
      <p:sp>
        <p:nvSpPr>
          <p:cNvPr id="10"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2"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sp>
        <p:nvSpPr>
          <p:cNvPr id="7" name="Content Placeholder 6"/>
          <p:cNvSpPr>
            <a:spLocks noGrp="1"/>
          </p:cNvSpPr>
          <p:nvPr>
            <p:ph sz="quarter" idx="10"/>
          </p:nvPr>
        </p:nvSpPr>
        <p:spPr>
          <a:xfrm>
            <a:off x="356615" y="978195"/>
            <a:ext cx="8449055" cy="3232297"/>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timing>
    <p:tnLst>
      <p:par>
        <p:cTn id="1" dur="indefinite" restart="never" nodeType="tmRoot"/>
      </p:par>
    </p:tnLst>
  </p:timing>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mp; 2 Content Orange">
    <p:spTree>
      <p:nvGrpSpPr>
        <p:cNvPr id="1" name=""/>
        <p:cNvGrpSpPr/>
        <p:nvPr/>
      </p:nvGrpSpPr>
      <p:grpSpPr>
        <a:xfrm>
          <a:off x="0" y="0"/>
          <a:ext cx="0" cy="0"/>
          <a:chOff x="0" y="0"/>
          <a:chExt cx="0" cy="0"/>
        </a:xfrm>
      </p:grpSpPr>
      <p:sp>
        <p:nvSpPr>
          <p:cNvPr id="13"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p:nvPr>
        </p:nvSpPr>
        <p:spPr>
          <a:xfrm>
            <a:off x="356615" y="978407"/>
            <a:ext cx="4171299" cy="3227832"/>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Content Placeholder 6"/>
          <p:cNvSpPr>
            <a:spLocks noGrp="1"/>
          </p:cNvSpPr>
          <p:nvPr>
            <p:ph sz="quarter" idx="11"/>
          </p:nvPr>
        </p:nvSpPr>
        <p:spPr>
          <a:xfrm>
            <a:off x="4592177" y="978407"/>
            <a:ext cx="4213493" cy="3232085"/>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11" name="Picture 1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timing>
    <p:tnLst>
      <p:par>
        <p:cTn id="1" dur="indefinite" restart="never" nodeType="tmRoot"/>
      </p:par>
    </p:tnLst>
  </p:timing>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Title &amp; 2 Content Orange">
    <p:spTree>
      <p:nvGrpSpPr>
        <p:cNvPr id="1" name=""/>
        <p:cNvGrpSpPr/>
        <p:nvPr/>
      </p:nvGrpSpPr>
      <p:grpSpPr>
        <a:xfrm>
          <a:off x="0" y="0"/>
          <a:ext cx="0" cy="0"/>
          <a:chOff x="0" y="0"/>
          <a:chExt cx="0" cy="0"/>
        </a:xfrm>
      </p:grpSpPr>
      <p:pic>
        <p:nvPicPr>
          <p:cNvPr id="14" name="Picture 13"/>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269" y="-1"/>
            <a:ext cx="9144000" cy="5143501"/>
          </a:xfrm>
          <a:prstGeom prst="rect">
            <a:avLst/>
          </a:prstGeom>
        </p:spPr>
      </p:pic>
      <p:sp>
        <p:nvSpPr>
          <p:cNvPr id="13" name="TextBox 3"/>
          <p:cNvSpPr txBox="1">
            <a:spLocks noChangeArrowheads="1"/>
          </p:cNvSpPr>
          <p:nvPr/>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p:nvPr>
        </p:nvSpPr>
        <p:spPr>
          <a:xfrm>
            <a:off x="356615" y="978407"/>
            <a:ext cx="4171299" cy="3227832"/>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1"/>
          </p:nvPr>
        </p:nvSpPr>
        <p:spPr>
          <a:xfrm>
            <a:off x="4592177" y="978407"/>
            <a:ext cx="4213493" cy="3232085"/>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spTree>
  </p:cSld>
  <p:clrMapOvr>
    <a:masterClrMapping/>
  </p:clrMapOvr>
  <p:timing>
    <p:tnLst>
      <p:par>
        <p:cTn id="1" dur="indefinite" restart="never" nodeType="tmRoot"/>
      </p:par>
    </p:tnLst>
  </p:timing>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0592" y="152082"/>
            <a:ext cx="8205304" cy="85725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340592" y="1009332"/>
            <a:ext cx="8205304" cy="3553926"/>
          </a:xfrm>
          <a:prstGeom prst="rect">
            <a:avLst/>
          </a:prstGeom>
        </p:spPr>
        <p:txBody>
          <a:bodyPr vert="horz" lIns="91440" tIns="45720" rIns="91440" bIns="4572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1647194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80" r:id="rId4"/>
    <p:sldLayoutId id="2147483681" r:id="rId5"/>
    <p:sldLayoutId id="2147483665" r:id="rId6"/>
    <p:sldLayoutId id="2147483666" r:id="rId7"/>
    <p:sldLayoutId id="2147483667" r:id="rId8"/>
    <p:sldLayoutId id="2147483682" r:id="rId9"/>
    <p:sldLayoutId id="2147483683" r:id="rId10"/>
    <p:sldLayoutId id="2147483668" r:id="rId11"/>
    <p:sldLayoutId id="2147483679"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78" r:id="rId22"/>
  </p:sldLayoutIdLst>
  <p:hf sldNum="0" hdr="0" ftr="0" dt="0"/>
  <p:txStyles>
    <p:titleStyle>
      <a:lvl1pPr algn="l" defTabSz="457200" rtl="0" eaLnBrk="1" latinLnBrk="0" hangingPunct="1">
        <a:spcBef>
          <a:spcPct val="0"/>
        </a:spcBef>
        <a:buNone/>
        <a:defRPr sz="2800" b="1" i="0" kern="1200">
          <a:solidFill>
            <a:schemeClr val="tx1">
              <a:lumMod val="95000"/>
            </a:schemeClr>
          </a:solidFill>
          <a:latin typeface="Amazon Ember" charset="0"/>
          <a:ea typeface="Amazon Ember" charset="0"/>
          <a:cs typeface="Amazon Ember" charset="0"/>
        </a:defRPr>
      </a:lvl1pPr>
    </p:titleStyle>
    <p:bodyStyle>
      <a:lvl1pPr marL="0" indent="0" algn="l" defTabSz="457200" rtl="0" eaLnBrk="1" latinLnBrk="0" hangingPunct="1">
        <a:spcBef>
          <a:spcPct val="20000"/>
        </a:spcBef>
        <a:buFontTx/>
        <a:buNone/>
        <a:defRPr sz="2400" b="0" i="0" kern="120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2000" b="0" i="0" kern="120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800" b="0" i="0" kern="120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tiff"/><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tif"/><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929390" y="2540320"/>
            <a:ext cx="7848850" cy="315909"/>
          </a:xfrm>
        </p:spPr>
        <p:txBody>
          <a:bodyPr/>
          <a:lstStyle/>
          <a:p>
            <a:pPr lvl="0">
              <a:spcBef>
                <a:spcPts val="0"/>
              </a:spcBef>
            </a:pPr>
            <a:r>
              <a:rPr lang="en-US" dirty="0" smtClean="0"/>
              <a:t>CON213: Hands-on Kubernetes </a:t>
            </a:r>
            <a:r>
              <a:rPr lang="en-US" dirty="0" smtClean="0"/>
              <a:t>on AWS</a:t>
            </a:r>
            <a:endParaRPr lang="en-US" dirty="0"/>
          </a:p>
        </p:txBody>
      </p:sp>
      <p:sp>
        <p:nvSpPr>
          <p:cNvPr id="3" name="Text Placeholder 2"/>
          <p:cNvSpPr>
            <a:spLocks noGrp="1"/>
          </p:cNvSpPr>
          <p:nvPr>
            <p:ph type="body" sz="quarter" idx="12"/>
          </p:nvPr>
        </p:nvSpPr>
        <p:spPr>
          <a:xfrm>
            <a:off x="929391" y="2971949"/>
            <a:ext cx="7306747" cy="173441"/>
          </a:xfrm>
        </p:spPr>
        <p:txBody>
          <a:bodyPr/>
          <a:lstStyle/>
          <a:p>
            <a:pPr lvl="0">
              <a:spcBef>
                <a:spcPts val="0"/>
              </a:spcBef>
            </a:pPr>
            <a:r>
              <a:rPr lang="en-US" dirty="0" err="1" smtClean="0"/>
              <a:t>github.com</a:t>
            </a:r>
            <a:r>
              <a:rPr lang="en-US" dirty="0" smtClean="0"/>
              <a:t>/</a:t>
            </a:r>
            <a:r>
              <a:rPr lang="en-US" dirty="0" err="1" smtClean="0"/>
              <a:t>arun-gupta</a:t>
            </a:r>
            <a:r>
              <a:rPr lang="en-US" dirty="0" smtClean="0"/>
              <a:t>/</a:t>
            </a:r>
            <a:r>
              <a:rPr lang="en-US" dirty="0" err="1" smtClean="0"/>
              <a:t>kubernetes</a:t>
            </a:r>
            <a:r>
              <a:rPr lang="en-US" dirty="0" smtClean="0"/>
              <a:t>-</a:t>
            </a:r>
            <a:r>
              <a:rPr lang="en-US" dirty="0" err="1" smtClean="0"/>
              <a:t>aws</a:t>
            </a:r>
            <a:r>
              <a:rPr lang="en-US" dirty="0" smtClean="0"/>
              <a:t>-workshop</a:t>
            </a:r>
            <a:endParaRPr lang="en" dirty="0"/>
          </a:p>
          <a:p>
            <a:endParaRPr lang="en-US" dirty="0"/>
          </a:p>
        </p:txBody>
      </p:sp>
      <p:sp>
        <p:nvSpPr>
          <p:cNvPr id="4" name="Text Placeholder 3"/>
          <p:cNvSpPr>
            <a:spLocks noGrp="1"/>
          </p:cNvSpPr>
          <p:nvPr>
            <p:ph type="body" sz="quarter" idx="13"/>
          </p:nvPr>
        </p:nvSpPr>
        <p:spPr>
          <a:xfrm>
            <a:off x="929390" y="1013160"/>
            <a:ext cx="7315199" cy="387142"/>
          </a:xfrm>
        </p:spPr>
        <p:txBody>
          <a:bodyPr/>
          <a:lstStyle/>
          <a:p>
            <a:endParaRPr lang="en-US"/>
          </a:p>
        </p:txBody>
      </p:sp>
    </p:spTree>
    <p:extLst>
      <p:ext uri="{BB962C8B-B14F-4D97-AF65-F5344CB8AC3E}">
        <p14:creationId xmlns:p14="http://schemas.microsoft.com/office/powerpoint/2010/main" val="20138573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497" y="982409"/>
            <a:ext cx="2691893" cy="2611136"/>
          </a:xfrm>
          <a:prstGeom prst="rect">
            <a:avLst/>
          </a:prstGeom>
        </p:spPr>
      </p:pic>
      <p:pic>
        <p:nvPicPr>
          <p:cNvPr id="7" name="Picture 6"/>
          <p:cNvPicPr>
            <a:picLocks noChangeAspect="1"/>
          </p:cNvPicPr>
          <p:nvPr/>
        </p:nvPicPr>
        <p:blipFill rotWithShape="1">
          <a:blip r:embed="rId4"/>
          <a:srcRect l="22266" t="18303" r="23008" b="18527"/>
          <a:stretch/>
        </p:blipFill>
        <p:spPr>
          <a:xfrm>
            <a:off x="4614977" y="1104712"/>
            <a:ext cx="4091825" cy="2479629"/>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Kubernetes?</a:t>
            </a:r>
            <a:endParaRPr lang="en-US" dirty="0"/>
          </a:p>
        </p:txBody>
      </p:sp>
      <p:sp>
        <p:nvSpPr>
          <p:cNvPr id="3" name="Content Placeholder 2"/>
          <p:cNvSpPr>
            <a:spLocks noGrp="1"/>
          </p:cNvSpPr>
          <p:nvPr>
            <p:ph sz="quarter" idx="10"/>
          </p:nvPr>
        </p:nvSpPr>
        <p:spPr/>
        <p:txBody>
          <a:bodyPr/>
          <a:lstStyle/>
          <a:p>
            <a:pPr marL="342900" indent="-342900">
              <a:buFont typeface="Arial" charset="0"/>
              <a:buChar char="•"/>
            </a:pPr>
            <a:r>
              <a:rPr lang="en-US" sz="2000" dirty="0" smtClean="0"/>
              <a:t>Ancient Greek word for “helmsman”</a:t>
            </a:r>
          </a:p>
          <a:p>
            <a:pPr marL="342900" indent="-342900">
              <a:buFont typeface="Arial" charset="0"/>
              <a:buChar char="•"/>
            </a:pPr>
            <a:r>
              <a:rPr lang="en-US" sz="2000" dirty="0" smtClean="0"/>
              <a:t>Open source orchestration for containers</a:t>
            </a:r>
          </a:p>
          <a:p>
            <a:pPr marL="1085850" lvl="1" indent="-342900">
              <a:buFont typeface="Arial" charset="0"/>
              <a:buChar char="•"/>
            </a:pPr>
            <a:r>
              <a:rPr lang="en-US" sz="1600" dirty="0" smtClean="0"/>
              <a:t>Docker, </a:t>
            </a:r>
            <a:r>
              <a:rPr lang="en-US" sz="1600" dirty="0" err="1" smtClean="0"/>
              <a:t>rkt</a:t>
            </a:r>
            <a:r>
              <a:rPr lang="en-US" sz="1600" dirty="0" smtClean="0"/>
              <a:t>, OCI, </a:t>
            </a:r>
            <a:r>
              <a:rPr lang="mr-IN" sz="1600" dirty="0" smtClean="0"/>
              <a:t>…</a:t>
            </a:r>
            <a:endParaRPr lang="en-US" sz="1600" dirty="0" smtClean="0"/>
          </a:p>
          <a:p>
            <a:pPr marL="342900" indent="-342900">
              <a:buFont typeface="Arial" charset="0"/>
              <a:buChar char="•"/>
            </a:pPr>
            <a:r>
              <a:rPr lang="en-US" sz="2000" dirty="0" smtClean="0"/>
              <a:t>A Cloud Native Computing Foundation (CNCF) project</a:t>
            </a:r>
          </a:p>
          <a:p>
            <a:pPr marL="342900" indent="-342900">
              <a:buFont typeface="Arial" charset="0"/>
              <a:buChar char="•"/>
            </a:pPr>
            <a:r>
              <a:rPr lang="en-US" sz="2000" dirty="0" smtClean="0"/>
              <a:t>Active open source project</a:t>
            </a:r>
          </a:p>
          <a:p>
            <a:pPr marL="1085850" lvl="1" indent="-342900">
              <a:buFont typeface="Arial" charset="0"/>
              <a:buChar char="•"/>
            </a:pPr>
            <a:r>
              <a:rPr lang="en-US" sz="1600" dirty="0" smtClean="0"/>
              <a:t>&gt;29k stars, &gt;1400 contributors, ~11k forks</a:t>
            </a:r>
            <a:endParaRPr lang="en-US" sz="1600" dirty="0"/>
          </a:p>
        </p:txBody>
      </p:sp>
    </p:spTree>
    <p:extLst>
      <p:ext uri="{BB962C8B-B14F-4D97-AF65-F5344CB8AC3E}">
        <p14:creationId xmlns:p14="http://schemas.microsoft.com/office/powerpoint/2010/main" val="22430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prstGeom prst="rect">
            <a:avLst/>
          </a:prstGeom>
        </p:spPr>
        <p:txBody>
          <a:bodyPr wrap="square" lIns="91425" tIns="91425" rIns="91425" bIns="91425" anchor="t" anchorCtr="0">
            <a:noAutofit/>
          </a:bodyPr>
          <a:lstStyle/>
          <a:p>
            <a:pPr lvl="0">
              <a:spcBef>
                <a:spcPts val="0"/>
              </a:spcBef>
              <a:buNone/>
            </a:pPr>
            <a:r>
              <a:rPr lang="en" dirty="0" smtClean="0"/>
              <a:t>Kubernetes cluster</a:t>
            </a:r>
            <a:r>
              <a:rPr lang="en-US" dirty="0" smtClean="0"/>
              <a:t> </a:t>
            </a:r>
            <a:r>
              <a:rPr lang="en-US" dirty="0" smtClean="0"/>
              <a:t>setup</a:t>
            </a:r>
            <a:endParaRPr lang="en" dirty="0"/>
          </a:p>
        </p:txBody>
      </p:sp>
      <p:sp>
        <p:nvSpPr>
          <p:cNvPr id="76" name="Shape 76"/>
          <p:cNvSpPr txBox="1">
            <a:spLocks noGrp="1"/>
          </p:cNvSpPr>
          <p:nvPr>
            <p:ph sz="quarter" idx="10"/>
          </p:nvPr>
        </p:nvSpPr>
        <p:spPr>
          <a:prstGeom prst="rect">
            <a:avLst/>
          </a:prstGeom>
        </p:spPr>
        <p:txBody>
          <a:bodyPr wrap="square" lIns="91425" tIns="91425" rIns="91425" bIns="91425" anchor="t" anchorCtr="0">
            <a:noAutofit/>
          </a:bodyPr>
          <a:lstStyle/>
          <a:p>
            <a:pPr marL="457200" lvl="0" indent="-342900" rtl="0">
              <a:spcBef>
                <a:spcPts val="0"/>
              </a:spcBef>
              <a:spcAft>
                <a:spcPts val="0"/>
              </a:spcAft>
              <a:buChar char="●"/>
            </a:pPr>
            <a:r>
              <a:rPr lang="en" sz="2000" dirty="0"/>
              <a:t>Install, operate, upgrade, delete a Kubernetes cluster</a:t>
            </a:r>
          </a:p>
          <a:p>
            <a:pPr marL="457200" lvl="0" indent="-342900" rtl="0">
              <a:spcBef>
                <a:spcPts val="0"/>
              </a:spcBef>
              <a:spcAft>
                <a:spcPts val="0"/>
              </a:spcAft>
              <a:buChar char="●"/>
            </a:pPr>
            <a:r>
              <a:rPr lang="en" sz="2000" dirty="0"/>
              <a:t>Development - </a:t>
            </a:r>
            <a:r>
              <a:rPr lang="en" sz="2000" dirty="0" err="1"/>
              <a:t>Minikube</a:t>
            </a:r>
            <a:endParaRPr lang="en" sz="2000" dirty="0"/>
          </a:p>
          <a:p>
            <a:pPr marL="457200" lvl="0" indent="-342900" rtl="0">
              <a:spcBef>
                <a:spcPts val="0"/>
              </a:spcBef>
              <a:spcAft>
                <a:spcPts val="0"/>
              </a:spcAft>
              <a:buChar char="●"/>
            </a:pPr>
            <a:r>
              <a:rPr lang="en" sz="2000" dirty="0"/>
              <a:t>Community </a:t>
            </a:r>
            <a:r>
              <a:rPr lang="mr-IN" sz="2000" dirty="0" smtClean="0"/>
              <a:t>–</a:t>
            </a:r>
            <a:r>
              <a:rPr lang="en" sz="2000" dirty="0" smtClean="0"/>
              <a:t> Kops</a:t>
            </a:r>
            <a:endParaRPr lang="en-US" sz="2000" dirty="0" smtClean="0"/>
          </a:p>
          <a:p>
            <a:pPr marL="1200150" lvl="1" indent="-342900">
              <a:spcBef>
                <a:spcPts val="0"/>
              </a:spcBef>
              <a:buFont typeface="Arial"/>
              <a:buChar char="●"/>
            </a:pPr>
            <a:r>
              <a:rPr lang="en-US" sz="1600" dirty="0" smtClean="0"/>
              <a:t>L</a:t>
            </a:r>
            <a:r>
              <a:rPr lang="en" sz="1600" dirty="0" err="1" smtClean="0"/>
              <a:t>ist</a:t>
            </a:r>
            <a:r>
              <a:rPr lang="en" sz="1600" dirty="0"/>
              <a:t>: </a:t>
            </a:r>
            <a:r>
              <a:rPr lang="en" sz="1600" dirty="0" err="1" smtClean="0"/>
              <a:t>kubernetes-aws.io</a:t>
            </a:r>
            <a:endParaRPr lang="en" sz="1600" dirty="0"/>
          </a:p>
          <a:p>
            <a:pPr marL="457200" lvl="0" indent="-342900" rtl="0">
              <a:spcBef>
                <a:spcPts val="0"/>
              </a:spcBef>
              <a:spcAft>
                <a:spcPts val="0"/>
              </a:spcAft>
              <a:buChar char="●"/>
            </a:pPr>
            <a:r>
              <a:rPr lang="en" sz="2000" dirty="0" smtClean="0"/>
              <a:t>Enterprise</a:t>
            </a:r>
            <a:endParaRPr lang="en-US" sz="2000" dirty="0" smtClean="0"/>
          </a:p>
          <a:p>
            <a:pPr marL="1200150" lvl="1" indent="-342900">
              <a:spcBef>
                <a:spcPts val="0"/>
              </a:spcBef>
              <a:buChar char="●"/>
            </a:pPr>
            <a:r>
              <a:rPr lang="en-US" sz="1600" dirty="0" smtClean="0"/>
              <a:t>CoreOS </a:t>
            </a:r>
            <a:r>
              <a:rPr lang="en" sz="1600" dirty="0" smtClean="0"/>
              <a:t>Tectonic</a:t>
            </a:r>
            <a:endParaRPr lang="en-US" sz="1600" dirty="0" smtClean="0"/>
          </a:p>
          <a:p>
            <a:pPr marL="1200150" lvl="1" indent="-342900">
              <a:spcBef>
                <a:spcPts val="0"/>
              </a:spcBef>
              <a:buChar char="●"/>
            </a:pPr>
            <a:r>
              <a:rPr lang="en-US" sz="1600" dirty="0" smtClean="0"/>
              <a:t>Red Hat </a:t>
            </a:r>
            <a:r>
              <a:rPr lang="en-US" sz="1600" dirty="0" err="1" smtClean="0"/>
              <a:t>OpenShift</a:t>
            </a:r>
            <a:r>
              <a:rPr lang="en-US" sz="1600" dirty="0" smtClean="0"/>
              <a:t>*</a:t>
            </a:r>
            <a:endParaRPr lang="en" sz="1600" dirty="0"/>
          </a:p>
          <a:p>
            <a:pPr marL="457200" lvl="0" indent="-342900">
              <a:spcBef>
                <a:spcPts val="0"/>
              </a:spcBef>
              <a:spcAft>
                <a:spcPts val="0"/>
              </a:spcAft>
              <a:buChar char="●"/>
            </a:pPr>
            <a:r>
              <a:rPr lang="en" sz="2000" dirty="0"/>
              <a:t>Custom</a:t>
            </a:r>
          </a:p>
          <a:p>
            <a:pPr marL="914400" lvl="1" indent="-317500">
              <a:spcBef>
                <a:spcPts val="0"/>
              </a:spcBef>
              <a:spcAft>
                <a:spcPts val="0"/>
              </a:spcAft>
              <a:buChar char="○"/>
            </a:pPr>
            <a:r>
              <a:rPr lang="en-US" sz="1600" dirty="0" err="1" smtClean="0"/>
              <a:t>CloudFormation</a:t>
            </a:r>
            <a:endParaRPr lang="en-US" sz="1600" dirty="0" smtClean="0"/>
          </a:p>
          <a:p>
            <a:pPr marL="914400" lvl="1" indent="-317500">
              <a:spcBef>
                <a:spcPts val="0"/>
              </a:spcBef>
              <a:buChar char="○"/>
            </a:pPr>
            <a:r>
              <a:rPr lang="en" sz="1600" dirty="0" smtClean="0"/>
              <a:t>Terraform</a:t>
            </a:r>
            <a:endParaRPr lang="en" sz="1600" dirty="0"/>
          </a:p>
          <a:p>
            <a:pPr marL="457200" lvl="0" indent="-342900" rtl="0">
              <a:spcBef>
                <a:spcPts val="0"/>
              </a:spcBef>
              <a:spcAft>
                <a:spcPts val="0"/>
              </a:spcAft>
              <a:buChar char="●"/>
            </a:pPr>
            <a:r>
              <a:rPr lang="en" sz="2000" dirty="0" smtClean="0"/>
              <a:t>AWS </a:t>
            </a:r>
            <a:r>
              <a:rPr lang="en" sz="2000" dirty="0"/>
              <a:t>Partners: </a:t>
            </a:r>
            <a:r>
              <a:rPr lang="en" sz="2000" dirty="0" err="1" smtClean="0"/>
              <a:t>Heptio</a:t>
            </a:r>
            <a:r>
              <a:rPr lang="en-US" sz="2000" dirty="0" smtClean="0"/>
              <a:t>, Docker</a:t>
            </a:r>
            <a:endParaRPr lang="en" sz="20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6">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6">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6">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6">
                                            <p:txEl>
                                              <p:pRg st="8" end="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6">
                                            <p:txEl>
                                              <p:pRg st="9" end="9"/>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7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a:prstGeom prst="rect">
            <a:avLst/>
          </a:prstGeom>
        </p:spPr>
        <p:txBody>
          <a:bodyPr wrap="square" lIns="91425" tIns="91425" rIns="91425" bIns="91425" anchor="t" anchorCtr="0">
            <a:noAutofit/>
          </a:bodyPr>
          <a:lstStyle/>
          <a:p>
            <a:pPr lvl="0">
              <a:spcBef>
                <a:spcPts val="0"/>
              </a:spcBef>
              <a:buNone/>
            </a:pPr>
            <a:r>
              <a:rPr lang="en"/>
              <a:t>Manage a Kubernetes cluster: Kops</a:t>
            </a:r>
          </a:p>
        </p:txBody>
      </p:sp>
      <p:sp>
        <p:nvSpPr>
          <p:cNvPr id="82" name="Shape 82"/>
          <p:cNvSpPr txBox="1">
            <a:spLocks noGrp="1"/>
          </p:cNvSpPr>
          <p:nvPr>
            <p:ph sz="quarter" idx="10"/>
          </p:nvPr>
        </p:nvSpPr>
        <p:spPr>
          <a:prstGeom prst="rect">
            <a:avLst/>
          </a:prstGeom>
        </p:spPr>
        <p:txBody>
          <a:bodyPr wrap="square" lIns="91425" tIns="91425" rIns="91425" bIns="91425" anchor="t" anchorCtr="0">
            <a:noAutofit/>
          </a:bodyPr>
          <a:lstStyle/>
          <a:p>
            <a:pPr marL="457200" lvl="0" indent="-342900" rtl="0">
              <a:spcBef>
                <a:spcPts val="0"/>
              </a:spcBef>
              <a:spcAft>
                <a:spcPts val="0"/>
              </a:spcAft>
              <a:buFont typeface="Arial" charset="0"/>
              <a:buChar char="•"/>
            </a:pPr>
            <a:r>
              <a:rPr lang="en" sz="2000" dirty="0"/>
              <a:t>Community </a:t>
            </a:r>
            <a:r>
              <a:rPr lang="en" sz="2000" dirty="0" smtClean="0"/>
              <a:t>supported</a:t>
            </a:r>
            <a:endParaRPr lang="en-US" sz="2000" dirty="0" smtClean="0"/>
          </a:p>
          <a:p>
            <a:pPr marL="1200150" lvl="1" indent="-342900">
              <a:spcBef>
                <a:spcPts val="0"/>
              </a:spcBef>
              <a:buFont typeface="Arial" charset="0"/>
              <a:buChar char="•"/>
            </a:pPr>
            <a:r>
              <a:rPr lang="en-US" sz="1600" dirty="0" smtClean="0"/>
              <a:t>SIG AWS</a:t>
            </a:r>
          </a:p>
          <a:p>
            <a:pPr marL="1200150" lvl="1" indent="-342900">
              <a:spcBef>
                <a:spcPts val="0"/>
              </a:spcBef>
              <a:buFont typeface="Arial" charset="0"/>
              <a:buChar char="•"/>
            </a:pPr>
            <a:r>
              <a:rPr lang="en-US" sz="1600" dirty="0" smtClean="0"/>
              <a:t>Kops office hours and Slack channel</a:t>
            </a:r>
            <a:endParaRPr lang="en" sz="1600" dirty="0"/>
          </a:p>
          <a:p>
            <a:pPr marL="457200" lvl="0" indent="-342900" rtl="0">
              <a:spcBef>
                <a:spcPts val="0"/>
              </a:spcBef>
              <a:spcAft>
                <a:spcPts val="0"/>
              </a:spcAft>
              <a:buFont typeface="Arial" charset="0"/>
              <a:buChar char="•"/>
            </a:pPr>
            <a:r>
              <a:rPr lang="en-US" sz="2000" dirty="0" smtClean="0"/>
              <a:t>G</a:t>
            </a:r>
            <a:r>
              <a:rPr lang="en" sz="2000" dirty="0" err="1" smtClean="0"/>
              <a:t>enerate</a:t>
            </a:r>
            <a:r>
              <a:rPr lang="en" sz="2000" dirty="0" smtClean="0"/>
              <a:t> </a:t>
            </a:r>
            <a:r>
              <a:rPr lang="en" sz="2000" dirty="0" err="1"/>
              <a:t>CloudFormation</a:t>
            </a:r>
            <a:r>
              <a:rPr lang="en" sz="2000" dirty="0"/>
              <a:t> or Terraform </a:t>
            </a:r>
            <a:r>
              <a:rPr lang="en" sz="2000" dirty="0" smtClean="0"/>
              <a:t>scripts</a:t>
            </a:r>
            <a:endParaRPr lang="en" sz="2000" dirty="0"/>
          </a:p>
          <a:p>
            <a:pPr marL="457200" lvl="0" indent="-342900" rtl="0">
              <a:spcBef>
                <a:spcPts val="0"/>
              </a:spcBef>
              <a:buFont typeface="Arial" charset="0"/>
              <a:buChar char="•"/>
            </a:pPr>
            <a:r>
              <a:rPr lang="en" sz="2000" dirty="0" err="1" smtClean="0"/>
              <a:t>github.com</a:t>
            </a:r>
            <a:r>
              <a:rPr lang="en" sz="2000" dirty="0" smtClean="0"/>
              <a:t>/</a:t>
            </a:r>
            <a:r>
              <a:rPr lang="en" sz="2000" dirty="0" err="1" smtClean="0"/>
              <a:t>kubernetes</a:t>
            </a:r>
            <a:r>
              <a:rPr lang="en" sz="2000" dirty="0" smtClean="0"/>
              <a:t>/kops</a:t>
            </a:r>
            <a:endParaRPr lang="en-US" sz="2000" dirty="0" smtClean="0"/>
          </a:p>
        </p:txBody>
      </p:sp>
      <p:sp>
        <p:nvSpPr>
          <p:cNvPr id="2" name="Rectangle 1"/>
          <p:cNvSpPr/>
          <p:nvPr/>
        </p:nvSpPr>
        <p:spPr>
          <a:xfrm>
            <a:off x="467867" y="2594343"/>
            <a:ext cx="7277101" cy="1938992"/>
          </a:xfrm>
          <a:prstGeom prst="rect">
            <a:avLst/>
          </a:prstGeom>
        </p:spPr>
        <p:txBody>
          <a:bodyPr wrap="square">
            <a:spAutoFit/>
          </a:bodyPr>
          <a:lstStyle/>
          <a:p>
            <a:pPr lvl="0"/>
            <a:r>
              <a:rPr lang="en" sz="1200" b="1" dirty="0">
                <a:solidFill>
                  <a:schemeClr val="accent2"/>
                </a:solidFill>
                <a:latin typeface="Lucida Console" charset="0"/>
                <a:ea typeface="Lucida Console" charset="0"/>
                <a:cs typeface="Lucida Console" charset="0"/>
                <a:sym typeface="Courier New"/>
              </a:rPr>
              <a:t>export AWS_AVAILABILITY_ZONES=${ZONES:-"us-east-1b,us-east-1c,us-east-1d"}</a:t>
            </a:r>
            <a:br>
              <a:rPr lang="en" sz="1200" b="1" dirty="0">
                <a:solidFill>
                  <a:schemeClr val="accent2"/>
                </a:solidFill>
                <a:latin typeface="Lucida Console" charset="0"/>
                <a:ea typeface="Lucida Console" charset="0"/>
                <a:cs typeface="Lucida Console" charset="0"/>
                <a:sym typeface="Courier New"/>
              </a:rPr>
            </a:br>
            <a:r>
              <a:rPr lang="en" sz="1200" b="1" dirty="0">
                <a:solidFill>
                  <a:schemeClr val="accent2"/>
                </a:solidFill>
                <a:latin typeface="Lucida Console" charset="0"/>
                <a:ea typeface="Lucida Console" charset="0"/>
                <a:cs typeface="Lucida Console" charset="0"/>
                <a:sym typeface="Courier New"/>
              </a:rPr>
              <a:t>export KOPS_STATE_STORE="s3://</a:t>
            </a:r>
            <a:r>
              <a:rPr lang="en" sz="1200" b="1" dirty="0" err="1">
                <a:solidFill>
                  <a:schemeClr val="accent2"/>
                </a:solidFill>
                <a:latin typeface="Lucida Console" charset="0"/>
                <a:ea typeface="Lucida Console" charset="0"/>
                <a:cs typeface="Lucida Console" charset="0"/>
                <a:sym typeface="Courier New"/>
              </a:rPr>
              <a:t>kubernetes-aws-io</a:t>
            </a:r>
            <a:r>
              <a:rPr lang="en" sz="1200" b="1" dirty="0">
                <a:solidFill>
                  <a:schemeClr val="accent2"/>
                </a:solidFill>
                <a:latin typeface="Lucida Console" charset="0"/>
                <a:ea typeface="Lucida Console" charset="0"/>
                <a:cs typeface="Lucida Console" charset="0"/>
                <a:sym typeface="Courier New"/>
              </a:rPr>
              <a:t>"</a:t>
            </a:r>
            <a:br>
              <a:rPr lang="en" sz="1200" b="1" dirty="0">
                <a:solidFill>
                  <a:schemeClr val="accent2"/>
                </a:solidFill>
                <a:latin typeface="Lucida Console" charset="0"/>
                <a:ea typeface="Lucida Console" charset="0"/>
                <a:cs typeface="Lucida Console" charset="0"/>
                <a:sym typeface="Courier New"/>
              </a:rPr>
            </a:br>
            <a:r>
              <a:rPr lang="en" sz="1200" b="1" dirty="0">
                <a:solidFill>
                  <a:schemeClr val="accent2"/>
                </a:solidFill>
                <a:latin typeface="Lucida Console" charset="0"/>
                <a:ea typeface="Lucida Console" charset="0"/>
                <a:cs typeface="Lucida Console" charset="0"/>
                <a:sym typeface="Courier New"/>
              </a:rPr>
              <a:t>kops create cluster cluster.k8s.local \</a:t>
            </a:r>
            <a:br>
              <a:rPr lang="en" sz="1200" b="1" dirty="0">
                <a:solidFill>
                  <a:schemeClr val="accent2"/>
                </a:solidFill>
                <a:latin typeface="Lucida Console" charset="0"/>
                <a:ea typeface="Lucida Console" charset="0"/>
                <a:cs typeface="Lucida Console" charset="0"/>
                <a:sym typeface="Courier New"/>
              </a:rPr>
            </a:br>
            <a:r>
              <a:rPr lang="en-US" sz="1200" b="1" dirty="0" smtClean="0">
                <a:solidFill>
                  <a:schemeClr val="accent2"/>
                </a:solidFill>
                <a:latin typeface="Lucida Console" charset="0"/>
                <a:ea typeface="Lucida Console" charset="0"/>
                <a:cs typeface="Lucida Console" charset="0"/>
                <a:sym typeface="Courier New"/>
              </a:rPr>
              <a:t> </a:t>
            </a:r>
            <a:r>
              <a:rPr lang="en" sz="1200" b="1" dirty="0" smtClean="0">
                <a:solidFill>
                  <a:schemeClr val="accent2"/>
                </a:solidFill>
                <a:latin typeface="Lucida Console" charset="0"/>
                <a:ea typeface="Lucida Console" charset="0"/>
                <a:cs typeface="Lucida Console" charset="0"/>
                <a:sym typeface="Courier New"/>
              </a:rPr>
              <a:t> </a:t>
            </a:r>
            <a:r>
              <a:rPr lang="en" sz="1200" b="1" dirty="0">
                <a:solidFill>
                  <a:schemeClr val="accent2"/>
                </a:solidFill>
                <a:latin typeface="Lucida Console" charset="0"/>
                <a:ea typeface="Lucida Console" charset="0"/>
                <a:cs typeface="Lucida Console" charset="0"/>
                <a:sym typeface="Courier New"/>
              </a:rPr>
              <a:t>--master-count 3 \</a:t>
            </a:r>
            <a:br>
              <a:rPr lang="en" sz="1200" b="1" dirty="0">
                <a:solidFill>
                  <a:schemeClr val="accent2"/>
                </a:solidFill>
                <a:latin typeface="Lucida Console" charset="0"/>
                <a:ea typeface="Lucida Console" charset="0"/>
                <a:cs typeface="Lucida Console" charset="0"/>
                <a:sym typeface="Courier New"/>
              </a:rPr>
            </a:br>
            <a:r>
              <a:rPr lang="en" sz="1200" b="1" dirty="0">
                <a:solidFill>
                  <a:schemeClr val="accent2"/>
                </a:solidFill>
                <a:latin typeface="Lucida Console" charset="0"/>
                <a:ea typeface="Lucida Console" charset="0"/>
                <a:cs typeface="Lucida Console" charset="0"/>
                <a:sym typeface="Courier New"/>
              </a:rPr>
              <a:t>  --master-size m4.large \</a:t>
            </a:r>
            <a:br>
              <a:rPr lang="en" sz="1200" b="1" dirty="0">
                <a:solidFill>
                  <a:schemeClr val="accent2"/>
                </a:solidFill>
                <a:latin typeface="Lucida Console" charset="0"/>
                <a:ea typeface="Lucida Console" charset="0"/>
                <a:cs typeface="Lucida Console" charset="0"/>
                <a:sym typeface="Courier New"/>
              </a:rPr>
            </a:br>
            <a:r>
              <a:rPr lang="en" sz="1200" b="1" dirty="0" smtClean="0">
                <a:solidFill>
                  <a:schemeClr val="accent2"/>
                </a:solidFill>
                <a:latin typeface="Lucida Console" charset="0"/>
                <a:ea typeface="Lucida Console" charset="0"/>
                <a:cs typeface="Lucida Console" charset="0"/>
                <a:sym typeface="Courier New"/>
              </a:rPr>
              <a:t>  </a:t>
            </a:r>
            <a:r>
              <a:rPr lang="en" sz="1200" b="1" dirty="0">
                <a:solidFill>
                  <a:schemeClr val="accent2"/>
                </a:solidFill>
                <a:latin typeface="Lucida Console" charset="0"/>
                <a:ea typeface="Lucida Console" charset="0"/>
                <a:cs typeface="Lucida Console" charset="0"/>
                <a:sym typeface="Courier New"/>
              </a:rPr>
              <a:t>--node-count 5 \</a:t>
            </a:r>
            <a:br>
              <a:rPr lang="en" sz="1200" b="1" dirty="0">
                <a:solidFill>
                  <a:schemeClr val="accent2"/>
                </a:solidFill>
                <a:latin typeface="Lucida Console" charset="0"/>
                <a:ea typeface="Lucida Console" charset="0"/>
                <a:cs typeface="Lucida Console" charset="0"/>
                <a:sym typeface="Courier New"/>
              </a:rPr>
            </a:br>
            <a:r>
              <a:rPr lang="en-US" sz="1200" b="1" dirty="0" smtClean="0">
                <a:solidFill>
                  <a:schemeClr val="accent2"/>
                </a:solidFill>
                <a:latin typeface="Lucida Console" charset="0"/>
                <a:ea typeface="Lucida Console" charset="0"/>
                <a:cs typeface="Lucida Console" charset="0"/>
                <a:sym typeface="Courier New"/>
              </a:rPr>
              <a:t> </a:t>
            </a:r>
            <a:r>
              <a:rPr lang="en" sz="1200" b="1" dirty="0" smtClean="0">
                <a:solidFill>
                  <a:schemeClr val="accent2"/>
                </a:solidFill>
                <a:latin typeface="Lucida Console" charset="0"/>
                <a:ea typeface="Lucida Console" charset="0"/>
                <a:cs typeface="Lucida Console" charset="0"/>
                <a:sym typeface="Courier New"/>
              </a:rPr>
              <a:t> </a:t>
            </a:r>
            <a:r>
              <a:rPr lang="en" sz="1200" b="1" dirty="0">
                <a:solidFill>
                  <a:schemeClr val="accent2"/>
                </a:solidFill>
                <a:latin typeface="Lucida Console" charset="0"/>
                <a:ea typeface="Lucida Console" charset="0"/>
                <a:cs typeface="Lucida Console" charset="0"/>
                <a:sym typeface="Courier New"/>
              </a:rPr>
              <a:t>--node-size m4.large \</a:t>
            </a:r>
            <a:br>
              <a:rPr lang="en" sz="1200" b="1" dirty="0">
                <a:solidFill>
                  <a:schemeClr val="accent2"/>
                </a:solidFill>
                <a:latin typeface="Lucida Console" charset="0"/>
                <a:ea typeface="Lucida Console" charset="0"/>
                <a:cs typeface="Lucida Console" charset="0"/>
                <a:sym typeface="Courier New"/>
              </a:rPr>
            </a:br>
            <a:r>
              <a:rPr lang="en" sz="1200" b="1" dirty="0" smtClean="0">
                <a:solidFill>
                  <a:schemeClr val="accent2"/>
                </a:solidFill>
                <a:latin typeface="Lucida Console" charset="0"/>
                <a:ea typeface="Lucida Console" charset="0"/>
                <a:cs typeface="Lucida Console" charset="0"/>
                <a:sym typeface="Courier New"/>
              </a:rPr>
              <a:t>  </a:t>
            </a:r>
            <a:r>
              <a:rPr lang="en" sz="1200" b="1" dirty="0">
                <a:solidFill>
                  <a:schemeClr val="accent2"/>
                </a:solidFill>
                <a:latin typeface="Lucida Console" charset="0"/>
                <a:ea typeface="Lucida Console" charset="0"/>
                <a:cs typeface="Lucida Console" charset="0"/>
                <a:sym typeface="Courier New"/>
              </a:rPr>
              <a:t>--zones $AWS_AVAILABILITY_ZONES \</a:t>
            </a:r>
            <a:br>
              <a:rPr lang="en" sz="1200" b="1" dirty="0">
                <a:solidFill>
                  <a:schemeClr val="accent2"/>
                </a:solidFill>
                <a:latin typeface="Lucida Console" charset="0"/>
                <a:ea typeface="Lucida Console" charset="0"/>
                <a:cs typeface="Lucida Console" charset="0"/>
                <a:sym typeface="Courier New"/>
              </a:rPr>
            </a:br>
            <a:r>
              <a:rPr lang="en" sz="1200" b="1" dirty="0" smtClean="0">
                <a:solidFill>
                  <a:schemeClr val="accent2"/>
                </a:solidFill>
                <a:latin typeface="Lucida Console" charset="0"/>
                <a:ea typeface="Lucida Console" charset="0"/>
                <a:cs typeface="Lucida Console" charset="0"/>
                <a:sym typeface="Courier New"/>
              </a:rPr>
              <a:t>  </a:t>
            </a:r>
            <a:r>
              <a:rPr lang="en" sz="1200" b="1" dirty="0">
                <a:solidFill>
                  <a:schemeClr val="accent2"/>
                </a:solidFill>
                <a:latin typeface="Lucida Console" charset="0"/>
                <a:ea typeface="Lucida Console" charset="0"/>
                <a:cs typeface="Lucida Console" charset="0"/>
                <a:sym typeface="Courier New"/>
              </a:rPr>
              <a:t>--networking calico \</a:t>
            </a:r>
            <a:br>
              <a:rPr lang="en" sz="1200" b="1" dirty="0">
                <a:solidFill>
                  <a:schemeClr val="accent2"/>
                </a:solidFill>
                <a:latin typeface="Lucida Console" charset="0"/>
                <a:ea typeface="Lucida Console" charset="0"/>
                <a:cs typeface="Lucida Console" charset="0"/>
                <a:sym typeface="Courier New"/>
              </a:rPr>
            </a:br>
            <a:r>
              <a:rPr lang="en" sz="1200" b="1" dirty="0">
                <a:solidFill>
                  <a:schemeClr val="accent2"/>
                </a:solidFill>
                <a:latin typeface="Lucida Console" charset="0"/>
                <a:ea typeface="Lucida Console" charset="0"/>
                <a:cs typeface="Lucida Console" charset="0"/>
                <a:sym typeface="Courier New"/>
              </a:rPr>
              <a:t>  --yes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Declarative primitives</a:t>
            </a:r>
            <a:endParaRPr lang="en-US" dirty="0"/>
          </a:p>
        </p:txBody>
      </p:sp>
      <p:sp>
        <p:nvSpPr>
          <p:cNvPr id="3" name="Content Placeholder 2"/>
          <p:cNvSpPr>
            <a:spLocks noGrp="1"/>
          </p:cNvSpPr>
          <p:nvPr>
            <p:ph sz="quarter" idx="10"/>
          </p:nvPr>
        </p:nvSpPr>
        <p:spPr/>
        <p:txBody>
          <a:bodyPr/>
          <a:lstStyle/>
          <a:p>
            <a:pPr marL="203184" indent="-342900">
              <a:buFont typeface="Arial" charset="0"/>
              <a:buChar char="•"/>
              <a:defRPr sz="4200"/>
            </a:pPr>
            <a:r>
              <a:rPr lang="en-US" sz="2000" dirty="0"/>
              <a:t>Self-healing</a:t>
            </a:r>
          </a:p>
          <a:p>
            <a:pPr marL="203184" indent="-342900">
              <a:buFont typeface="Arial" charset="0"/>
              <a:buChar char="•"/>
              <a:defRPr sz="4200"/>
            </a:pPr>
            <a:r>
              <a:rPr lang="en-US" sz="2000" dirty="0"/>
              <a:t>Horizontal scaling</a:t>
            </a:r>
          </a:p>
          <a:p>
            <a:pPr marL="203184" indent="-342900">
              <a:buFont typeface="Arial" charset="0"/>
              <a:buChar char="•"/>
              <a:defRPr sz="4200"/>
            </a:pPr>
            <a:r>
              <a:rPr lang="en-US" sz="2000" dirty="0"/>
              <a:t>Automatic </a:t>
            </a:r>
            <a:r>
              <a:rPr lang="en-US" sz="2000" dirty="0" err="1"/>
              <a:t>binpacking</a:t>
            </a:r>
            <a:endParaRPr lang="en-US" sz="2000" dirty="0"/>
          </a:p>
          <a:p>
            <a:pPr marL="203184" indent="-342900">
              <a:buFont typeface="Arial" charset="0"/>
              <a:buChar char="•"/>
              <a:defRPr sz="4200"/>
            </a:pPr>
            <a:r>
              <a:rPr lang="en-US" sz="2000" dirty="0"/>
              <a:t>Service discovery and load </a:t>
            </a:r>
            <a:r>
              <a:rPr lang="en-US" sz="2000" dirty="0" smtClean="0"/>
              <a:t>balancing</a:t>
            </a:r>
            <a:endParaRPr lang="en-US" sz="2000" dirty="0"/>
          </a:p>
        </p:txBody>
      </p:sp>
    </p:spTree>
    <p:extLst>
      <p:ext uri="{BB962C8B-B14F-4D97-AF65-F5344CB8AC3E}">
        <p14:creationId xmlns:p14="http://schemas.microsoft.com/office/powerpoint/2010/main" val="11189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Kubernetes Concepts</a:t>
            </a:r>
            <a:endParaRPr lang="en-US" dirty="0"/>
          </a:p>
        </p:txBody>
      </p:sp>
      <p:sp>
        <p:nvSpPr>
          <p:cNvPr id="3" name="Content Placeholder 2"/>
          <p:cNvSpPr>
            <a:spLocks noGrp="1"/>
          </p:cNvSpPr>
          <p:nvPr>
            <p:ph sz="quarter" idx="10"/>
          </p:nvPr>
        </p:nvSpPr>
        <p:spPr>
          <a:xfrm>
            <a:off x="356615" y="978195"/>
            <a:ext cx="3776473" cy="3232297"/>
          </a:xfrm>
        </p:spPr>
        <p:txBody>
          <a:bodyPr/>
          <a:lstStyle/>
          <a:p>
            <a:pPr marL="285750" indent="-285750" defTabSz="408602">
              <a:spcBef>
                <a:spcPts val="751"/>
              </a:spcBef>
              <a:buFont typeface="Arial" charset="0"/>
              <a:buChar char="•"/>
              <a:defRPr sz="5148"/>
            </a:pPr>
            <a:r>
              <a:rPr lang="en-US" sz="1800" b="1" dirty="0">
                <a:latin typeface="Calibri" charset="0"/>
                <a:ea typeface="Calibri" charset="0"/>
                <a:cs typeface="Calibri" charset="0"/>
                <a:sym typeface="Helvetica"/>
              </a:rPr>
              <a:t>Pods</a:t>
            </a:r>
            <a:r>
              <a:rPr lang="en-US" sz="1800" dirty="0">
                <a:latin typeface="Calibri" charset="0"/>
                <a:ea typeface="Calibri" charset="0"/>
                <a:cs typeface="Calibri" charset="0"/>
              </a:rPr>
              <a:t>: </a:t>
            </a:r>
            <a:r>
              <a:rPr lang="en-US" sz="1800" dirty="0" smtClean="0">
                <a:latin typeface="Calibri" charset="0"/>
                <a:ea typeface="Calibri" charset="0"/>
                <a:cs typeface="Calibri" charset="0"/>
              </a:rPr>
              <a:t>co-located </a:t>
            </a:r>
            <a:r>
              <a:rPr lang="en-US" sz="1800" dirty="0">
                <a:latin typeface="Calibri" charset="0"/>
                <a:ea typeface="Calibri" charset="0"/>
                <a:cs typeface="Calibri" charset="0"/>
              </a:rPr>
              <a:t>group of containers that share an IP, namespace, storage volume</a:t>
            </a:r>
          </a:p>
          <a:p>
            <a:pPr marL="285750" indent="-285750" defTabSz="408602">
              <a:spcBef>
                <a:spcPts val="751"/>
              </a:spcBef>
              <a:buFont typeface="Arial" charset="0"/>
              <a:buChar char="•"/>
              <a:defRPr sz="5148"/>
            </a:pPr>
            <a:r>
              <a:rPr lang="en-US" sz="1800" b="1" dirty="0">
                <a:latin typeface="Calibri" charset="0"/>
                <a:ea typeface="Calibri" charset="0"/>
                <a:cs typeface="Calibri" charset="0"/>
                <a:sym typeface="Helvetica"/>
              </a:rPr>
              <a:t>Replica Set</a:t>
            </a:r>
            <a:r>
              <a:rPr lang="en-US" sz="1800" dirty="0">
                <a:latin typeface="Calibri" charset="0"/>
                <a:ea typeface="Calibri" charset="0"/>
                <a:cs typeface="Calibri" charset="0"/>
              </a:rPr>
              <a:t>: manages the lifecycle of pods and ensures specified number are </a:t>
            </a:r>
            <a:r>
              <a:rPr lang="en-US" sz="1800" dirty="0" smtClean="0">
                <a:latin typeface="Calibri" charset="0"/>
                <a:ea typeface="Calibri" charset="0"/>
                <a:cs typeface="Calibri" charset="0"/>
              </a:rPr>
              <a:t>running</a:t>
            </a:r>
            <a:endParaRPr lang="en-US" sz="1800" b="1" dirty="0" smtClean="0">
              <a:latin typeface="Calibri" charset="0"/>
              <a:ea typeface="Calibri" charset="0"/>
              <a:cs typeface="Calibri" charset="0"/>
              <a:sym typeface="Helvetica"/>
            </a:endParaRPr>
          </a:p>
          <a:p>
            <a:pPr marL="285750" indent="-285750" defTabSz="408602">
              <a:spcBef>
                <a:spcPts val="751"/>
              </a:spcBef>
              <a:buFont typeface="Arial" charset="0"/>
              <a:buChar char="•"/>
              <a:defRPr sz="5148"/>
            </a:pPr>
            <a:r>
              <a:rPr lang="en-US" sz="1800" b="1" dirty="0" smtClean="0">
                <a:latin typeface="Calibri" charset="0"/>
                <a:ea typeface="Calibri" charset="0"/>
                <a:cs typeface="Calibri" charset="0"/>
                <a:sym typeface="Helvetica"/>
              </a:rPr>
              <a:t>Service</a:t>
            </a:r>
            <a:r>
              <a:rPr lang="en-US" sz="1800" dirty="0">
                <a:latin typeface="Calibri" charset="0"/>
                <a:ea typeface="Calibri" charset="0"/>
                <a:cs typeface="Calibri" charset="0"/>
              </a:rPr>
              <a:t>: Single, stable name for a set of pods, also acts as LB</a:t>
            </a:r>
          </a:p>
          <a:p>
            <a:pPr marL="285750" indent="-285750" defTabSz="408602">
              <a:spcBef>
                <a:spcPts val="751"/>
              </a:spcBef>
              <a:buFont typeface="Arial" charset="0"/>
              <a:buChar char="•"/>
              <a:defRPr sz="5148"/>
            </a:pPr>
            <a:r>
              <a:rPr lang="en-US" sz="1800" b="1" dirty="0" smtClean="0">
                <a:latin typeface="Calibri" charset="0"/>
                <a:ea typeface="Calibri" charset="0"/>
                <a:cs typeface="Calibri" charset="0"/>
                <a:sym typeface="Helvetica"/>
              </a:rPr>
              <a:t>Label</a:t>
            </a:r>
            <a:r>
              <a:rPr lang="en-US" sz="1800" dirty="0">
                <a:latin typeface="Calibri" charset="0"/>
                <a:ea typeface="Calibri" charset="0"/>
                <a:cs typeface="Calibri" charset="0"/>
              </a:rPr>
              <a:t>: used to organize and select group of </a:t>
            </a:r>
            <a:r>
              <a:rPr lang="en-US" sz="1800" dirty="0" smtClean="0">
                <a:latin typeface="Calibri" charset="0"/>
                <a:ea typeface="Calibri" charset="0"/>
                <a:cs typeface="Calibri" charset="0"/>
              </a:rPr>
              <a:t>objects</a:t>
            </a:r>
            <a:endParaRPr lang="en-US" sz="1800" dirty="0">
              <a:latin typeface="Calibri" charset="0"/>
              <a:ea typeface="Calibri" charset="0"/>
              <a:cs typeface="Calibri" charset="0"/>
            </a:endParaRPr>
          </a:p>
        </p:txBody>
      </p:sp>
      <p:grpSp>
        <p:nvGrpSpPr>
          <p:cNvPr id="4" name="Group 3"/>
          <p:cNvGrpSpPr/>
          <p:nvPr/>
        </p:nvGrpSpPr>
        <p:grpSpPr>
          <a:xfrm>
            <a:off x="5184912" y="347472"/>
            <a:ext cx="3291484" cy="1533596"/>
            <a:chOff x="7585189" y="1628596"/>
            <a:chExt cx="4615154" cy="2206081"/>
          </a:xfrm>
        </p:grpSpPr>
        <p:sp>
          <p:nvSpPr>
            <p:cNvPr id="5" name="Node"/>
            <p:cNvSpPr/>
            <p:nvPr/>
          </p:nvSpPr>
          <p:spPr>
            <a:xfrm>
              <a:off x="7585189" y="1628596"/>
              <a:ext cx="3603368" cy="1676644"/>
            </a:xfrm>
            <a:prstGeom prst="rect">
              <a:avLst/>
            </a:prstGeom>
            <a:solidFill>
              <a:schemeClr val="accent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9" tIns="35719" rIns="35719" bIns="35719"/>
            <a:lstStyle>
              <a:lvl1pPr algn="r" defTabSz="584200">
                <a:defRPr sz="3200" b="1">
                  <a:solidFill>
                    <a:srgbClr val="FFFFFF"/>
                  </a:solidFill>
                  <a:latin typeface="Helvetica"/>
                  <a:ea typeface="Helvetica"/>
                  <a:cs typeface="Helvetica"/>
                  <a:sym typeface="Helvetica"/>
                </a:defRPr>
              </a:lvl1pPr>
            </a:lstStyle>
            <a:p>
              <a:pPr hangingPunct="0"/>
              <a:r>
                <a:rPr sz="1600" kern="0" dirty="0"/>
                <a:t>Node</a:t>
              </a:r>
            </a:p>
          </p:txBody>
        </p:sp>
        <p:sp>
          <p:nvSpPr>
            <p:cNvPr id="6" name="Docker"/>
            <p:cNvSpPr/>
            <p:nvPr/>
          </p:nvSpPr>
          <p:spPr>
            <a:xfrm>
              <a:off x="7794224" y="2037143"/>
              <a:ext cx="3185297" cy="1145250"/>
            </a:xfrm>
            <a:prstGeom prst="rect">
              <a:avLst/>
            </a:prstGeom>
            <a:solidFill>
              <a:schemeClr val="accent1">
                <a:hueOff val="47394"/>
                <a:satOff val="-25753"/>
                <a:lumOff val="-7544"/>
              </a:schemeClr>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25400" tIns="25400" rIns="25400" bIns="25400"/>
            <a:lstStyle>
              <a:lvl1pPr algn="r">
                <a:defRPr sz="2400" b="1">
                  <a:solidFill>
                    <a:srgbClr val="FFFFFF"/>
                  </a:solidFill>
                  <a:latin typeface="Helvetica"/>
                  <a:ea typeface="Helvetica"/>
                  <a:cs typeface="Helvetica"/>
                  <a:sym typeface="Helvetica"/>
                </a:defRPr>
              </a:lvl1pPr>
            </a:lstStyle>
            <a:p>
              <a:pPr defTabSz="412730" hangingPunct="0"/>
              <a:r>
                <a:rPr sz="1200" kern="0"/>
                <a:t>Docker</a:t>
              </a:r>
            </a:p>
          </p:txBody>
        </p:sp>
        <p:sp>
          <p:nvSpPr>
            <p:cNvPr id="7" name="Rectangle"/>
            <p:cNvSpPr/>
            <p:nvPr/>
          </p:nvSpPr>
          <p:spPr>
            <a:xfrm>
              <a:off x="7893132" y="2369405"/>
              <a:ext cx="752013" cy="647701"/>
            </a:xfrm>
            <a:prstGeom prst="rect">
              <a:avLst/>
            </a:prstGeom>
            <a:solidFill>
              <a:schemeClr val="accent4"/>
            </a:solidFill>
            <a:ln w="12700">
              <a:miter lim="400000"/>
            </a:ln>
            <a:effectLst>
              <a:outerShdw blurRad="50800" dist="25400" dir="5400000" rotWithShape="0">
                <a:srgbClr val="000000">
                  <a:alpha val="50000"/>
                </a:srgbClr>
              </a:outerShdw>
            </a:effectLst>
          </p:spPr>
          <p:txBody>
            <a:bodyPr lIns="35719" tIns="35719" rIns="35719" bIns="35719" anchor="ctr"/>
            <a:lstStyle/>
            <a:p>
              <a:pPr algn="ctr" defTabSz="292086" hangingPunct="0">
                <a:defRPr sz="3200">
                  <a:solidFill>
                    <a:srgbClr val="FFFFFF"/>
                  </a:solidFill>
                </a:defRPr>
              </a:pPr>
              <a:endParaRPr sz="1600" kern="0">
                <a:solidFill>
                  <a:srgbClr val="FFFFFF"/>
                </a:solidFill>
                <a:sym typeface="Helvetica Light"/>
              </a:endParaRPr>
            </a:p>
          </p:txBody>
        </p:sp>
        <p:sp>
          <p:nvSpPr>
            <p:cNvPr id="8" name="Rectangle"/>
            <p:cNvSpPr/>
            <p:nvPr/>
          </p:nvSpPr>
          <p:spPr>
            <a:xfrm>
              <a:off x="8783713" y="2376612"/>
              <a:ext cx="815811" cy="635001"/>
            </a:xfrm>
            <a:prstGeom prst="rect">
              <a:avLst/>
            </a:prstGeom>
            <a:solidFill>
              <a:schemeClr val="accent4"/>
            </a:solidFill>
            <a:ln w="12700">
              <a:miter lim="400000"/>
            </a:ln>
            <a:effectLst>
              <a:outerShdw blurRad="50800" dist="25400" dir="5400000" rotWithShape="0">
                <a:srgbClr val="000000">
                  <a:alpha val="50000"/>
                </a:srgbClr>
              </a:outerShdw>
            </a:effectLst>
          </p:spPr>
          <p:txBody>
            <a:bodyPr lIns="35719" tIns="35719" rIns="35719" bIns="35719" anchor="ctr"/>
            <a:lstStyle/>
            <a:p>
              <a:pPr algn="ctr" defTabSz="292086" hangingPunct="0">
                <a:defRPr sz="3200">
                  <a:solidFill>
                    <a:srgbClr val="FFFFFF"/>
                  </a:solidFill>
                </a:defRPr>
              </a:pPr>
              <a:endParaRPr sz="1600" kern="0">
                <a:solidFill>
                  <a:srgbClr val="FFFFFF"/>
                </a:solidFill>
                <a:sym typeface="Helvetica Light"/>
              </a:endParaRPr>
            </a:p>
          </p:txBody>
        </p:sp>
        <p:sp>
          <p:nvSpPr>
            <p:cNvPr id="9" name="Rectangle"/>
            <p:cNvSpPr/>
            <p:nvPr/>
          </p:nvSpPr>
          <p:spPr>
            <a:xfrm>
              <a:off x="7958849" y="2471845"/>
              <a:ext cx="310970" cy="275845"/>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35719" tIns="35719" rIns="35719" bIns="35719" anchor="ctr"/>
            <a:lstStyle/>
            <a:p>
              <a:pPr algn="ctr" defTabSz="292086" hangingPunct="0">
                <a:defRPr sz="3200">
                  <a:solidFill>
                    <a:srgbClr val="FFFFFF"/>
                  </a:solidFill>
                </a:defRPr>
              </a:pPr>
              <a:endParaRPr sz="1600" kern="0">
                <a:solidFill>
                  <a:srgbClr val="FFFFFF"/>
                </a:solidFill>
                <a:sym typeface="Helvetica Light"/>
              </a:endParaRPr>
            </a:p>
          </p:txBody>
        </p:sp>
        <p:sp>
          <p:nvSpPr>
            <p:cNvPr id="10" name="Rectangle"/>
            <p:cNvSpPr/>
            <p:nvPr/>
          </p:nvSpPr>
          <p:spPr>
            <a:xfrm>
              <a:off x="8313332" y="2701995"/>
              <a:ext cx="310970" cy="244730"/>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35719" tIns="35719" rIns="35719" bIns="35719" anchor="ctr"/>
            <a:lstStyle/>
            <a:p>
              <a:pPr algn="ctr" defTabSz="292086" hangingPunct="0">
                <a:defRPr sz="3200">
                  <a:solidFill>
                    <a:srgbClr val="FFFFFF"/>
                  </a:solidFill>
                </a:defRPr>
              </a:pPr>
              <a:endParaRPr sz="1600" kern="0">
                <a:solidFill>
                  <a:srgbClr val="FFFFFF"/>
                </a:solidFill>
                <a:sym typeface="Helvetica Light"/>
              </a:endParaRPr>
            </a:p>
          </p:txBody>
        </p:sp>
        <p:sp>
          <p:nvSpPr>
            <p:cNvPr id="11" name="Rectangle"/>
            <p:cNvSpPr/>
            <p:nvPr/>
          </p:nvSpPr>
          <p:spPr>
            <a:xfrm>
              <a:off x="8991485" y="2503952"/>
              <a:ext cx="400267" cy="307238"/>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35719" tIns="35719" rIns="35719" bIns="35719" anchor="ctr"/>
            <a:lstStyle/>
            <a:p>
              <a:pPr algn="ctr" defTabSz="292086" hangingPunct="0">
                <a:defRPr sz="3200">
                  <a:solidFill>
                    <a:srgbClr val="FFFFFF"/>
                  </a:solidFill>
                </a:defRPr>
              </a:pPr>
              <a:endParaRPr sz="1600" kern="0">
                <a:solidFill>
                  <a:srgbClr val="FFFFFF"/>
                </a:solidFill>
                <a:sym typeface="Helvetica Light"/>
              </a:endParaRPr>
            </a:p>
          </p:txBody>
        </p:sp>
        <p:sp>
          <p:nvSpPr>
            <p:cNvPr id="12" name="Rectangle"/>
            <p:cNvSpPr/>
            <p:nvPr/>
          </p:nvSpPr>
          <p:spPr>
            <a:xfrm>
              <a:off x="9750699" y="2363126"/>
              <a:ext cx="741238" cy="647701"/>
            </a:xfrm>
            <a:prstGeom prst="rect">
              <a:avLst/>
            </a:prstGeom>
            <a:solidFill>
              <a:schemeClr val="accent4"/>
            </a:solidFill>
            <a:ln w="12700">
              <a:miter lim="400000"/>
            </a:ln>
            <a:effectLst>
              <a:outerShdw blurRad="50800" dist="25400" dir="5400000" rotWithShape="0">
                <a:srgbClr val="000000">
                  <a:alpha val="50000"/>
                </a:srgbClr>
              </a:outerShdw>
            </a:effectLst>
          </p:spPr>
          <p:txBody>
            <a:bodyPr lIns="35719" tIns="35719" rIns="35719" bIns="35719" anchor="ctr"/>
            <a:lstStyle/>
            <a:p>
              <a:pPr algn="ctr" defTabSz="292086" hangingPunct="0">
                <a:defRPr sz="3200">
                  <a:solidFill>
                    <a:srgbClr val="FFFFFF"/>
                  </a:solidFill>
                </a:defRPr>
              </a:pPr>
              <a:endParaRPr sz="1600" kern="0">
                <a:solidFill>
                  <a:srgbClr val="FFFFFF"/>
                </a:solidFill>
                <a:sym typeface="Helvetica Light"/>
              </a:endParaRPr>
            </a:p>
          </p:txBody>
        </p:sp>
        <p:sp>
          <p:nvSpPr>
            <p:cNvPr id="13" name="Rectangle"/>
            <p:cNvSpPr/>
            <p:nvPr/>
          </p:nvSpPr>
          <p:spPr>
            <a:xfrm>
              <a:off x="9864034" y="2457158"/>
              <a:ext cx="400267" cy="307238"/>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35719" tIns="35719" rIns="35719" bIns="35719" anchor="ctr"/>
            <a:lstStyle/>
            <a:p>
              <a:pPr algn="ctr" defTabSz="292086" hangingPunct="0">
                <a:defRPr sz="3200">
                  <a:solidFill>
                    <a:srgbClr val="FFFFFF"/>
                  </a:solidFill>
                </a:defRPr>
              </a:pPr>
              <a:endParaRPr sz="1600" kern="0">
                <a:solidFill>
                  <a:srgbClr val="FFFFFF"/>
                </a:solidFill>
                <a:sym typeface="Helvetica Light"/>
              </a:endParaRPr>
            </a:p>
          </p:txBody>
        </p:sp>
        <p:sp>
          <p:nvSpPr>
            <p:cNvPr id="14" name="Rectangle"/>
            <p:cNvSpPr/>
            <p:nvPr/>
          </p:nvSpPr>
          <p:spPr>
            <a:xfrm>
              <a:off x="9927534" y="2520658"/>
              <a:ext cx="400267" cy="307238"/>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35719" tIns="35719" rIns="35719" bIns="35719" anchor="ctr"/>
            <a:lstStyle/>
            <a:p>
              <a:pPr algn="ctr" defTabSz="292086" hangingPunct="0">
                <a:defRPr sz="3200">
                  <a:solidFill>
                    <a:srgbClr val="FFFFFF"/>
                  </a:solidFill>
                </a:defRPr>
              </a:pPr>
              <a:endParaRPr sz="1600" kern="0">
                <a:solidFill>
                  <a:srgbClr val="FFFFFF"/>
                </a:solidFill>
                <a:sym typeface="Helvetica Light"/>
              </a:endParaRPr>
            </a:p>
          </p:txBody>
        </p:sp>
        <p:sp>
          <p:nvSpPr>
            <p:cNvPr id="15" name="Rectangle"/>
            <p:cNvSpPr/>
            <p:nvPr/>
          </p:nvSpPr>
          <p:spPr>
            <a:xfrm>
              <a:off x="9991034" y="2584158"/>
              <a:ext cx="400267" cy="307238"/>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35719" tIns="35719" rIns="35719" bIns="35719" anchor="ctr"/>
            <a:lstStyle/>
            <a:p>
              <a:pPr algn="ctr" defTabSz="292086" hangingPunct="0">
                <a:defRPr sz="3200">
                  <a:solidFill>
                    <a:srgbClr val="FFFFFF"/>
                  </a:solidFill>
                </a:defRPr>
              </a:pPr>
              <a:endParaRPr sz="1600" kern="0">
                <a:solidFill>
                  <a:srgbClr val="FFFFFF"/>
                </a:solidFill>
                <a:sym typeface="Helvetica Light"/>
              </a:endParaRPr>
            </a:p>
          </p:txBody>
        </p:sp>
        <p:sp>
          <p:nvSpPr>
            <p:cNvPr id="16" name="Pod"/>
            <p:cNvSpPr txBox="1"/>
            <p:nvPr/>
          </p:nvSpPr>
          <p:spPr>
            <a:xfrm>
              <a:off x="11394191" y="2260075"/>
              <a:ext cx="548427" cy="413683"/>
            </a:xfrm>
            <a:prstGeom prst="rect">
              <a:avLst/>
            </a:prstGeom>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defTabSz="584200">
                <a:defRPr sz="3600" b="1">
                  <a:latin typeface="Helvetica"/>
                  <a:ea typeface="Helvetica"/>
                  <a:cs typeface="Helvetica"/>
                  <a:sym typeface="Helvetica"/>
                </a:defRPr>
              </a:lvl1pPr>
            </a:lstStyle>
            <a:p>
              <a:pPr algn="ctr" hangingPunct="0"/>
              <a:r>
                <a:rPr sz="1400" b="0" kern="0" dirty="0">
                  <a:solidFill>
                    <a:srgbClr val="000000"/>
                  </a:solidFill>
                </a:rPr>
                <a:t>Pod</a:t>
              </a:r>
            </a:p>
          </p:txBody>
        </p:sp>
        <p:sp>
          <p:nvSpPr>
            <p:cNvPr id="17" name="Containers"/>
            <p:cNvSpPr txBox="1"/>
            <p:nvPr/>
          </p:nvSpPr>
          <p:spPr>
            <a:xfrm>
              <a:off x="10885467" y="3420994"/>
              <a:ext cx="1314876" cy="413683"/>
            </a:xfrm>
            <a:prstGeom prst="rect">
              <a:avLst/>
            </a:prstGeom>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defTabSz="584200">
                <a:defRPr sz="3600" b="1">
                  <a:latin typeface="Helvetica"/>
                  <a:ea typeface="Helvetica"/>
                  <a:cs typeface="Helvetica"/>
                  <a:sym typeface="Helvetica"/>
                </a:defRPr>
              </a:lvl1pPr>
            </a:lstStyle>
            <a:p>
              <a:pPr algn="ctr" hangingPunct="0"/>
              <a:r>
                <a:rPr sz="1400" b="0" kern="0" dirty="0">
                  <a:solidFill>
                    <a:srgbClr val="000000"/>
                  </a:solidFill>
                </a:rPr>
                <a:t>Containers</a:t>
              </a:r>
            </a:p>
          </p:txBody>
        </p:sp>
        <p:cxnSp>
          <p:nvCxnSpPr>
            <p:cNvPr id="18" name="Connection Line"/>
            <p:cNvCxnSpPr/>
            <p:nvPr/>
          </p:nvCxnSpPr>
          <p:spPr>
            <a:xfrm>
              <a:off x="10191169" y="2764397"/>
              <a:ext cx="1096296" cy="634874"/>
            </a:xfrm>
            <a:prstGeom prst="straightConnector1">
              <a:avLst/>
            </a:prstGeom>
            <a:ln w="19050">
              <a:solidFill>
                <a:srgbClr val="000000"/>
              </a:solidFill>
              <a:miter lim="400000"/>
              <a:headEnd type="triangle"/>
            </a:ln>
          </p:spPr>
        </p:cxnSp>
        <p:cxnSp>
          <p:nvCxnSpPr>
            <p:cNvPr id="19" name="Connection Line"/>
            <p:cNvCxnSpPr/>
            <p:nvPr/>
          </p:nvCxnSpPr>
          <p:spPr>
            <a:xfrm flipV="1">
              <a:off x="10391302" y="2466918"/>
              <a:ext cx="920851" cy="270861"/>
            </a:xfrm>
            <a:prstGeom prst="straightConnector1">
              <a:avLst/>
            </a:prstGeom>
            <a:ln w="19050">
              <a:solidFill>
                <a:srgbClr val="000000"/>
              </a:solidFill>
              <a:miter lim="400000"/>
              <a:headEnd type="triangle"/>
            </a:ln>
          </p:spPr>
        </p:cxnSp>
      </p:grpSp>
      <p:grpSp>
        <p:nvGrpSpPr>
          <p:cNvPr id="20" name="Group 19"/>
          <p:cNvGrpSpPr/>
          <p:nvPr/>
        </p:nvGrpSpPr>
        <p:grpSpPr>
          <a:xfrm>
            <a:off x="5578031" y="2980089"/>
            <a:ext cx="2076465" cy="2038357"/>
            <a:chOff x="7826408" y="3596186"/>
            <a:chExt cx="2905869" cy="2836371"/>
          </a:xfrm>
        </p:grpSpPr>
        <p:sp>
          <p:nvSpPr>
            <p:cNvPr id="21" name="Rectangle"/>
            <p:cNvSpPr/>
            <p:nvPr/>
          </p:nvSpPr>
          <p:spPr>
            <a:xfrm>
              <a:off x="7826408" y="5443726"/>
              <a:ext cx="2905869" cy="988831"/>
            </a:xfrm>
            <a:prstGeom prst="rect">
              <a:avLst/>
            </a:prstGeom>
            <a:ln w="50800">
              <a:solidFill>
                <a:schemeClr val="accent5"/>
              </a:solidFill>
              <a:custDash>
                <a:ds d="600000" sp="600000"/>
              </a:custDash>
              <a:miter lim="400000"/>
            </a:ln>
          </p:spPr>
          <p:txBody>
            <a:bodyPr lIns="25400" tIns="25400" rIns="25400" bIns="25400" anchor="ctr"/>
            <a:lstStyle/>
            <a:p>
              <a:pPr algn="ctr" defTabSz="412730" hangingPunct="0">
                <a:defRPr sz="3200">
                  <a:solidFill>
                    <a:srgbClr val="FFFFFF"/>
                  </a:solidFill>
                </a:defRPr>
              </a:pPr>
              <a:endParaRPr sz="1600" kern="0">
                <a:solidFill>
                  <a:srgbClr val="FFFFFF"/>
                </a:solidFill>
                <a:sym typeface="Helvetica Light"/>
              </a:endParaRPr>
            </a:p>
          </p:txBody>
        </p:sp>
        <p:sp>
          <p:nvSpPr>
            <p:cNvPr id="22" name="Rectangle"/>
            <p:cNvSpPr/>
            <p:nvPr/>
          </p:nvSpPr>
          <p:spPr>
            <a:xfrm>
              <a:off x="8002667" y="5582353"/>
              <a:ext cx="1167646" cy="711578"/>
            </a:xfrm>
            <a:prstGeom prst="rect">
              <a:avLst/>
            </a:prstGeom>
            <a:solidFill>
              <a:schemeClr val="accent4"/>
            </a:solidFill>
            <a:ln w="12700">
              <a:miter lim="400000"/>
            </a:ln>
            <a:effectLst>
              <a:outerShdw blurRad="50800" dist="25400" dir="5400000" rotWithShape="0">
                <a:srgbClr val="000000">
                  <a:alpha val="50000"/>
                </a:srgbClr>
              </a:outerShdw>
            </a:effectLst>
          </p:spPr>
          <p:txBody>
            <a:bodyPr lIns="35719" tIns="35719" rIns="35719" bIns="35719" anchor="b"/>
            <a:lstStyle/>
            <a:p>
              <a:pPr algn="ctr" defTabSz="292086" hangingPunct="0">
                <a:defRPr sz="3200" b="1">
                  <a:solidFill>
                    <a:srgbClr val="FFFFFF"/>
                  </a:solidFill>
                  <a:latin typeface="Helvetica"/>
                  <a:ea typeface="Helvetica"/>
                  <a:cs typeface="Helvetica"/>
                  <a:sym typeface="Helvetica"/>
                </a:defRPr>
              </a:pPr>
              <a:endParaRPr sz="1600" b="1" kern="0">
                <a:solidFill>
                  <a:srgbClr val="FFFFFF"/>
                </a:solidFill>
                <a:latin typeface="Helvetica"/>
                <a:ea typeface="Helvetica"/>
                <a:cs typeface="Helvetica"/>
                <a:sym typeface="Helvetica"/>
              </a:endParaRPr>
            </a:p>
          </p:txBody>
        </p:sp>
        <p:sp>
          <p:nvSpPr>
            <p:cNvPr id="23" name="Rectangle"/>
            <p:cNvSpPr/>
            <p:nvPr/>
          </p:nvSpPr>
          <p:spPr>
            <a:xfrm>
              <a:off x="8166996" y="5705609"/>
              <a:ext cx="838986" cy="476448"/>
            </a:xfrm>
            <a:prstGeom prst="rect">
              <a:avLst/>
            </a:prstGeom>
            <a:solidFill>
              <a:schemeClr val="accent2"/>
            </a:solidFill>
            <a:ln w="12700">
              <a:miter lim="400000"/>
            </a:ln>
            <a:effectLst>
              <a:outerShdw blurRad="50800" dist="25400" dir="5400000" rotWithShape="0">
                <a:srgbClr val="000000">
                  <a:alpha val="50000"/>
                </a:srgbClr>
              </a:outerShdw>
            </a:effectLst>
          </p:spPr>
          <p:txBody>
            <a:bodyPr lIns="35719" tIns="35719" rIns="35719" bIns="35719" anchor="ctr"/>
            <a:lstStyle/>
            <a:p>
              <a:pPr algn="ctr" defTabSz="292086" hangingPunct="0">
                <a:defRPr sz="2100" b="1">
                  <a:solidFill>
                    <a:srgbClr val="FFFFFF"/>
                  </a:solidFill>
                  <a:latin typeface="Helvetica"/>
                  <a:ea typeface="Helvetica"/>
                  <a:cs typeface="Helvetica"/>
                  <a:sym typeface="Helvetica"/>
                </a:defRPr>
              </a:pPr>
              <a:endParaRPr sz="1051" b="1" kern="0">
                <a:solidFill>
                  <a:srgbClr val="FFFFFF"/>
                </a:solidFill>
                <a:latin typeface="Helvetica"/>
                <a:ea typeface="Helvetica"/>
                <a:cs typeface="Helvetica"/>
                <a:sym typeface="Helvetica"/>
              </a:endParaRPr>
            </a:p>
          </p:txBody>
        </p:sp>
        <p:sp>
          <p:nvSpPr>
            <p:cNvPr id="24" name="Rectangle"/>
            <p:cNvSpPr/>
            <p:nvPr/>
          </p:nvSpPr>
          <p:spPr>
            <a:xfrm>
              <a:off x="9388372" y="5582353"/>
              <a:ext cx="1167646" cy="711578"/>
            </a:xfrm>
            <a:prstGeom prst="rect">
              <a:avLst/>
            </a:prstGeom>
            <a:solidFill>
              <a:schemeClr val="accent4"/>
            </a:solidFill>
            <a:ln w="12700">
              <a:miter lim="400000"/>
            </a:ln>
            <a:effectLst>
              <a:outerShdw blurRad="50800" dist="25400" dir="5400000" rotWithShape="0">
                <a:srgbClr val="000000">
                  <a:alpha val="50000"/>
                </a:srgbClr>
              </a:outerShdw>
            </a:effectLst>
          </p:spPr>
          <p:txBody>
            <a:bodyPr lIns="35719" tIns="35719" rIns="35719" bIns="35719" anchor="b"/>
            <a:lstStyle/>
            <a:p>
              <a:pPr algn="ctr" defTabSz="292086" hangingPunct="0">
                <a:defRPr sz="3200" b="1">
                  <a:solidFill>
                    <a:srgbClr val="FFFFFF"/>
                  </a:solidFill>
                  <a:latin typeface="Helvetica"/>
                  <a:ea typeface="Helvetica"/>
                  <a:cs typeface="Helvetica"/>
                  <a:sym typeface="Helvetica"/>
                </a:defRPr>
              </a:pPr>
              <a:endParaRPr sz="1600" b="1" kern="0">
                <a:solidFill>
                  <a:srgbClr val="FFFFFF"/>
                </a:solidFill>
                <a:latin typeface="Helvetica"/>
                <a:ea typeface="Helvetica"/>
                <a:cs typeface="Helvetica"/>
                <a:sym typeface="Helvetica"/>
              </a:endParaRPr>
            </a:p>
          </p:txBody>
        </p:sp>
        <p:sp>
          <p:nvSpPr>
            <p:cNvPr id="25" name="Rectangle"/>
            <p:cNvSpPr/>
            <p:nvPr/>
          </p:nvSpPr>
          <p:spPr>
            <a:xfrm>
              <a:off x="9552701" y="5705609"/>
              <a:ext cx="838986" cy="476448"/>
            </a:xfrm>
            <a:prstGeom prst="rect">
              <a:avLst/>
            </a:prstGeom>
            <a:solidFill>
              <a:schemeClr val="accent2"/>
            </a:solidFill>
            <a:ln w="12700">
              <a:miter lim="400000"/>
            </a:ln>
            <a:effectLst>
              <a:outerShdw blurRad="50800" dist="25400" dir="5400000" rotWithShape="0">
                <a:srgbClr val="000000">
                  <a:alpha val="50000"/>
                </a:srgbClr>
              </a:outerShdw>
            </a:effectLst>
          </p:spPr>
          <p:txBody>
            <a:bodyPr lIns="35719" tIns="35719" rIns="35719" bIns="35719" anchor="ctr"/>
            <a:lstStyle/>
            <a:p>
              <a:pPr algn="ctr" defTabSz="292086" hangingPunct="0">
                <a:defRPr sz="2200" b="1">
                  <a:solidFill>
                    <a:srgbClr val="FFFFFF"/>
                  </a:solidFill>
                  <a:latin typeface="Helvetica"/>
                  <a:ea typeface="Helvetica"/>
                  <a:cs typeface="Helvetica"/>
                  <a:sym typeface="Helvetica"/>
                </a:defRPr>
              </a:pPr>
              <a:endParaRPr sz="1100" b="1" kern="0">
                <a:solidFill>
                  <a:srgbClr val="FFFFFF"/>
                </a:solidFill>
                <a:latin typeface="Helvetica"/>
                <a:ea typeface="Helvetica"/>
                <a:cs typeface="Helvetica"/>
                <a:sym typeface="Helvetica"/>
              </a:endParaRPr>
            </a:p>
          </p:txBody>
        </p:sp>
        <p:sp>
          <p:nvSpPr>
            <p:cNvPr id="26" name="“web”"/>
            <p:cNvSpPr/>
            <p:nvPr/>
          </p:nvSpPr>
          <p:spPr>
            <a:xfrm>
              <a:off x="8226432" y="3596186"/>
              <a:ext cx="2105821" cy="601986"/>
            </a:xfrm>
            <a:prstGeom prst="rect">
              <a:avLst/>
            </a:prstGeom>
            <a:solidFill>
              <a:schemeClr val="accent6"/>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35719" tIns="35719" rIns="35719" bIns="35719" anchor="ctr"/>
            <a:lstStyle>
              <a:lvl1pPr defTabSz="584200">
                <a:defRPr sz="3200" b="1">
                  <a:solidFill>
                    <a:srgbClr val="FFFFFF"/>
                  </a:solidFill>
                  <a:latin typeface="Helvetica"/>
                  <a:ea typeface="Helvetica"/>
                  <a:cs typeface="Helvetica"/>
                  <a:sym typeface="Helvetica"/>
                </a:defRPr>
              </a:lvl1pPr>
            </a:lstStyle>
            <a:p>
              <a:pPr algn="ctr" hangingPunct="0"/>
              <a:r>
                <a:rPr sz="1600" kern="0"/>
                <a:t>“web”</a:t>
              </a:r>
            </a:p>
          </p:txBody>
        </p:sp>
        <p:sp>
          <p:nvSpPr>
            <p:cNvPr id="27" name="port 8080"/>
            <p:cNvSpPr txBox="1"/>
            <p:nvPr/>
          </p:nvSpPr>
          <p:spPr>
            <a:xfrm>
              <a:off x="8116520" y="4770850"/>
              <a:ext cx="939940" cy="325398"/>
            </a:xfrm>
            <a:prstGeom prst="rect">
              <a:avLst/>
            </a:prstGeom>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defTabSz="584200">
                <a:defRPr sz="3000" b="1">
                  <a:latin typeface="Helvetica"/>
                  <a:ea typeface="Helvetica"/>
                  <a:cs typeface="Helvetica"/>
                  <a:sym typeface="Helvetica"/>
                </a:defRPr>
              </a:lvl1pPr>
            </a:lstStyle>
            <a:p>
              <a:pPr algn="ctr" hangingPunct="0"/>
              <a:r>
                <a:rPr sz="1051" kern="0" dirty="0">
                  <a:solidFill>
                    <a:srgbClr val="000000"/>
                  </a:solidFill>
                </a:rPr>
                <a:t>port 8080</a:t>
              </a:r>
            </a:p>
          </p:txBody>
        </p:sp>
        <p:sp>
          <p:nvSpPr>
            <p:cNvPr id="28" name="port 8080"/>
            <p:cNvSpPr txBox="1"/>
            <p:nvPr/>
          </p:nvSpPr>
          <p:spPr>
            <a:xfrm>
              <a:off x="9502221" y="4770850"/>
              <a:ext cx="939940" cy="325398"/>
            </a:xfrm>
            <a:prstGeom prst="rect">
              <a:avLst/>
            </a:prstGeom>
            <a:ln w="12700">
              <a:miter lim="400000"/>
            </a:ln>
            <a:extLst>
              <a:ext uri="{C572A759-6A51-4108-AA02-DFA0A04FC94B}">
                <ma14:wrappingTextBoxFlag xmlns:ma14="http://schemas.microsoft.com/office/mac/drawingml/2011/main" val="1"/>
              </a:ext>
            </a:extLst>
          </p:spPr>
          <p:txBody>
            <a:bodyPr wrap="none" lIns="35719" tIns="35719" rIns="35719" bIns="35719" anchor="ctr">
              <a:spAutoFit/>
            </a:bodyPr>
            <a:lstStyle>
              <a:lvl1pPr defTabSz="584200">
                <a:defRPr sz="3000" b="1">
                  <a:latin typeface="Helvetica"/>
                  <a:ea typeface="Helvetica"/>
                  <a:cs typeface="Helvetica"/>
                  <a:sym typeface="Helvetica"/>
                </a:defRPr>
              </a:lvl1pPr>
            </a:lstStyle>
            <a:p>
              <a:pPr algn="ctr" hangingPunct="0"/>
              <a:r>
                <a:rPr sz="1051" kern="0" dirty="0">
                  <a:solidFill>
                    <a:srgbClr val="000000"/>
                  </a:solidFill>
                </a:rPr>
                <a:t>port 8080</a:t>
              </a:r>
            </a:p>
          </p:txBody>
        </p:sp>
        <p:cxnSp>
          <p:nvCxnSpPr>
            <p:cNvPr id="29" name="Connection Line"/>
            <p:cNvCxnSpPr/>
            <p:nvPr/>
          </p:nvCxnSpPr>
          <p:spPr>
            <a:xfrm flipV="1">
              <a:off x="8586489" y="5096248"/>
              <a:ext cx="1" cy="609361"/>
            </a:xfrm>
            <a:prstGeom prst="straightConnector1">
              <a:avLst/>
            </a:prstGeom>
            <a:ln w="50800">
              <a:solidFill>
                <a:srgbClr val="000000"/>
              </a:solidFill>
              <a:miter lim="400000"/>
              <a:tailEnd type="triangle"/>
            </a:ln>
          </p:spPr>
        </p:cxnSp>
        <p:cxnSp>
          <p:nvCxnSpPr>
            <p:cNvPr id="30" name="Connection Line"/>
            <p:cNvCxnSpPr/>
            <p:nvPr/>
          </p:nvCxnSpPr>
          <p:spPr>
            <a:xfrm flipH="1" flipV="1">
              <a:off x="9972192" y="5096248"/>
              <a:ext cx="3" cy="609361"/>
            </a:xfrm>
            <a:prstGeom prst="straightConnector1">
              <a:avLst/>
            </a:prstGeom>
            <a:ln w="50800">
              <a:solidFill>
                <a:srgbClr val="000000"/>
              </a:solidFill>
              <a:miter lim="400000"/>
              <a:tailEnd type="triangle"/>
            </a:ln>
          </p:spPr>
        </p:cxnSp>
        <p:sp>
          <p:nvSpPr>
            <p:cNvPr id="31" name="Line"/>
            <p:cNvSpPr/>
            <p:nvPr/>
          </p:nvSpPr>
          <p:spPr>
            <a:xfrm flipV="1">
              <a:off x="8535241" y="4201963"/>
              <a:ext cx="563060" cy="563060"/>
            </a:xfrm>
            <a:prstGeom prst="line">
              <a:avLst/>
            </a:prstGeom>
            <a:ln w="50800">
              <a:solidFill>
                <a:srgbClr val="000000"/>
              </a:solidFill>
              <a:miter lim="400000"/>
              <a:tailEnd type="triangle"/>
            </a:ln>
          </p:spPr>
          <p:txBody>
            <a:bodyPr lIns="35719" tIns="35719" rIns="35719" bIns="35719" anchor="ctr"/>
            <a:lstStyle/>
            <a:p>
              <a:pPr algn="ctr" defTabSz="292086" hangingPunct="0">
                <a:defRPr sz="3200"/>
              </a:pPr>
              <a:endParaRPr sz="1600" kern="0">
                <a:solidFill>
                  <a:srgbClr val="000000"/>
                </a:solidFill>
                <a:sym typeface="Helvetica Light"/>
              </a:endParaRPr>
            </a:p>
          </p:txBody>
        </p:sp>
        <p:sp>
          <p:nvSpPr>
            <p:cNvPr id="32" name="Line"/>
            <p:cNvSpPr/>
            <p:nvPr/>
          </p:nvSpPr>
          <p:spPr>
            <a:xfrm flipH="1" flipV="1">
              <a:off x="9389419" y="4201963"/>
              <a:ext cx="563060" cy="563060"/>
            </a:xfrm>
            <a:prstGeom prst="line">
              <a:avLst/>
            </a:prstGeom>
            <a:ln w="50800">
              <a:solidFill>
                <a:srgbClr val="000000"/>
              </a:solidFill>
              <a:miter lim="400000"/>
              <a:tailEnd type="triangle"/>
            </a:ln>
          </p:spPr>
          <p:txBody>
            <a:bodyPr lIns="35719" tIns="35719" rIns="35719" bIns="35719" anchor="ctr"/>
            <a:lstStyle/>
            <a:p>
              <a:pPr algn="ctr" defTabSz="292086" hangingPunct="0">
                <a:defRPr sz="3200"/>
              </a:pPr>
              <a:endParaRPr sz="1600" kern="0">
                <a:solidFill>
                  <a:srgbClr val="000000"/>
                </a:solidFill>
                <a:sym typeface="Helvetica Light"/>
              </a:endParaRPr>
            </a:p>
          </p:txBody>
        </p:sp>
        <p:pic>
          <p:nvPicPr>
            <p:cNvPr id="33" name="Image" descr="Image"/>
            <p:cNvPicPr>
              <a:picLocks noChangeAspect="1"/>
            </p:cNvPicPr>
            <p:nvPr/>
          </p:nvPicPr>
          <p:blipFill>
            <a:blip r:embed="rId2">
              <a:extLst/>
            </a:blip>
            <a:srcRect t="15332" b="20417"/>
            <a:stretch>
              <a:fillRect/>
            </a:stretch>
          </p:blipFill>
          <p:spPr>
            <a:xfrm>
              <a:off x="8273156" y="5736827"/>
              <a:ext cx="626762" cy="402700"/>
            </a:xfrm>
            <a:prstGeom prst="rect">
              <a:avLst/>
            </a:prstGeom>
            <a:ln w="12700">
              <a:miter lim="400000"/>
            </a:ln>
          </p:spPr>
        </p:pic>
        <p:pic>
          <p:nvPicPr>
            <p:cNvPr id="34" name="Image" descr="Image"/>
            <p:cNvPicPr>
              <a:picLocks noChangeAspect="1"/>
            </p:cNvPicPr>
            <p:nvPr/>
          </p:nvPicPr>
          <p:blipFill>
            <a:blip r:embed="rId2">
              <a:extLst/>
            </a:blip>
            <a:srcRect t="15332" b="20417"/>
            <a:stretch>
              <a:fillRect/>
            </a:stretch>
          </p:blipFill>
          <p:spPr>
            <a:xfrm>
              <a:off x="9658862" y="5736827"/>
              <a:ext cx="626762" cy="402700"/>
            </a:xfrm>
            <a:prstGeom prst="rect">
              <a:avLst/>
            </a:prstGeom>
            <a:ln w="12700">
              <a:miter lim="400000"/>
            </a:ln>
          </p:spPr>
        </p:pic>
      </p:grpSp>
      <p:pic>
        <p:nvPicPr>
          <p:cNvPr id="35" name="Picture 34"/>
          <p:cNvPicPr>
            <a:picLocks noChangeAspect="1"/>
          </p:cNvPicPr>
          <p:nvPr/>
        </p:nvPicPr>
        <p:blipFill>
          <a:blip r:embed="rId3"/>
          <a:stretch>
            <a:fillRect/>
          </a:stretch>
        </p:blipFill>
        <p:spPr>
          <a:xfrm>
            <a:off x="4535407" y="2039979"/>
            <a:ext cx="4387851" cy="781199"/>
          </a:xfrm>
          <a:prstGeom prst="rect">
            <a:avLst/>
          </a:prstGeom>
        </p:spPr>
      </p:pic>
    </p:spTree>
    <p:extLst>
      <p:ext uri="{BB962C8B-B14F-4D97-AF65-F5344CB8AC3E}">
        <p14:creationId xmlns:p14="http://schemas.microsoft.com/office/powerpoint/2010/main" val="2079465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Kubernetes Concepts</a:t>
            </a:r>
            <a:endParaRPr lang="en-US" dirty="0"/>
          </a:p>
        </p:txBody>
      </p:sp>
      <p:sp>
        <p:nvSpPr>
          <p:cNvPr id="3" name="Content Placeholder 2"/>
          <p:cNvSpPr>
            <a:spLocks noGrp="1"/>
          </p:cNvSpPr>
          <p:nvPr>
            <p:ph sz="quarter" idx="10"/>
          </p:nvPr>
        </p:nvSpPr>
        <p:spPr/>
        <p:txBody>
          <a:bodyPr/>
          <a:lstStyle/>
          <a:p>
            <a:pPr marL="342900" indent="-342900" defTabSz="408602">
              <a:spcBef>
                <a:spcPts val="751"/>
              </a:spcBef>
              <a:buFont typeface="Arial" charset="0"/>
              <a:buChar char="•"/>
              <a:defRPr sz="5148"/>
            </a:pPr>
            <a:r>
              <a:rPr lang="en-US" sz="2000" b="1" dirty="0">
                <a:latin typeface="Calibri" charset="0"/>
                <a:ea typeface="Calibri" charset="0"/>
                <a:cs typeface="Calibri" charset="0"/>
                <a:sym typeface="Helvetica"/>
              </a:rPr>
              <a:t>Namespaces</a:t>
            </a:r>
            <a:r>
              <a:rPr lang="en-US" sz="2000" dirty="0">
                <a:latin typeface="Calibri" charset="0"/>
                <a:ea typeface="Calibri" charset="0"/>
                <a:cs typeface="Calibri" charset="0"/>
              </a:rPr>
              <a:t>: </a:t>
            </a:r>
            <a:r>
              <a:rPr lang="en-US" sz="2000" dirty="0" smtClean="0">
                <a:latin typeface="Calibri" charset="0"/>
                <a:ea typeface="Calibri" charset="0"/>
                <a:cs typeface="Calibri" charset="0"/>
              </a:rPr>
              <a:t>“Virtual” clusters </a:t>
            </a:r>
            <a:r>
              <a:rPr lang="en-US" sz="2000" dirty="0">
                <a:latin typeface="Calibri" charset="0"/>
                <a:ea typeface="Calibri" charset="0"/>
                <a:cs typeface="Calibri" charset="0"/>
              </a:rPr>
              <a:t>for users/projects</a:t>
            </a:r>
          </a:p>
          <a:p>
            <a:pPr marL="342900" indent="-342900" defTabSz="408602">
              <a:spcBef>
                <a:spcPts val="751"/>
              </a:spcBef>
              <a:buFont typeface="Arial" charset="0"/>
              <a:buChar char="•"/>
              <a:defRPr sz="5148"/>
            </a:pPr>
            <a:r>
              <a:rPr lang="en-US" sz="2000" b="1" dirty="0">
                <a:latin typeface="Calibri" charset="0"/>
                <a:ea typeface="Calibri" charset="0"/>
                <a:cs typeface="Calibri" charset="0"/>
              </a:rPr>
              <a:t>Ingress controller</a:t>
            </a:r>
            <a:r>
              <a:rPr lang="en-US" sz="2000" dirty="0">
                <a:latin typeface="Calibri" charset="0"/>
                <a:ea typeface="Calibri" charset="0"/>
                <a:cs typeface="Calibri" charset="0"/>
              </a:rPr>
              <a:t>: L7 load balancing</a:t>
            </a:r>
          </a:p>
          <a:p>
            <a:pPr marL="342900" indent="-342900" defTabSz="408602">
              <a:spcBef>
                <a:spcPts val="751"/>
              </a:spcBef>
              <a:buFont typeface="Arial" charset="0"/>
              <a:buChar char="•"/>
              <a:defRPr sz="5148"/>
            </a:pPr>
            <a:r>
              <a:rPr lang="en-US" sz="2000" b="1" dirty="0">
                <a:latin typeface="Calibri" charset="0"/>
                <a:ea typeface="Calibri" charset="0"/>
                <a:cs typeface="Calibri" charset="0"/>
              </a:rPr>
              <a:t>Deployments</a:t>
            </a:r>
            <a:r>
              <a:rPr lang="en-US" sz="2000" dirty="0">
                <a:latin typeface="Calibri" charset="0"/>
                <a:ea typeface="Calibri" charset="0"/>
                <a:cs typeface="Calibri" charset="0"/>
              </a:rPr>
              <a:t>: Declarative version updates</a:t>
            </a:r>
          </a:p>
          <a:p>
            <a:pPr marL="342900" indent="-342900" defTabSz="408602">
              <a:spcBef>
                <a:spcPts val="751"/>
              </a:spcBef>
              <a:buFont typeface="Arial" charset="0"/>
              <a:buChar char="•"/>
              <a:defRPr sz="5148"/>
            </a:pPr>
            <a:r>
              <a:rPr lang="en-US" sz="2000" b="1" dirty="0">
                <a:latin typeface="Calibri" charset="0"/>
                <a:ea typeface="Calibri" charset="0"/>
                <a:cs typeface="Calibri" charset="0"/>
              </a:rPr>
              <a:t>Jobs</a:t>
            </a:r>
            <a:r>
              <a:rPr lang="en-US" sz="2000" dirty="0">
                <a:latin typeface="Calibri" charset="0"/>
                <a:ea typeface="Calibri" charset="0"/>
                <a:cs typeface="Calibri" charset="0"/>
              </a:rPr>
              <a:t>: Run to completion</a:t>
            </a:r>
          </a:p>
          <a:p>
            <a:pPr marL="342900" indent="-342900" defTabSz="408602">
              <a:spcBef>
                <a:spcPts val="751"/>
              </a:spcBef>
              <a:buFont typeface="Arial" charset="0"/>
              <a:buChar char="•"/>
              <a:defRPr sz="5148"/>
            </a:pPr>
            <a:r>
              <a:rPr lang="en-US" sz="2000" b="1" dirty="0" err="1">
                <a:latin typeface="Calibri" charset="0"/>
                <a:ea typeface="Calibri" charset="0"/>
                <a:cs typeface="Calibri" charset="0"/>
              </a:rPr>
              <a:t>Autoscale</a:t>
            </a:r>
            <a:r>
              <a:rPr lang="en-US" sz="2000" dirty="0">
                <a:latin typeface="Calibri" charset="0"/>
                <a:ea typeface="Calibri" charset="0"/>
                <a:cs typeface="Calibri" charset="0"/>
              </a:rPr>
              <a:t>: Automatically adjust number of Pods </a:t>
            </a:r>
          </a:p>
          <a:p>
            <a:pPr marL="342900" indent="-342900" defTabSz="408602">
              <a:spcBef>
                <a:spcPts val="751"/>
              </a:spcBef>
              <a:buFont typeface="Arial" charset="0"/>
              <a:buChar char="•"/>
              <a:defRPr sz="5148"/>
            </a:pPr>
            <a:r>
              <a:rPr lang="en-US" sz="2000" b="1" dirty="0">
                <a:latin typeface="Calibri" charset="0"/>
                <a:ea typeface="Calibri" charset="0"/>
                <a:cs typeface="Calibri" charset="0"/>
              </a:rPr>
              <a:t>Network Policies</a:t>
            </a:r>
            <a:r>
              <a:rPr lang="en-US" sz="2000" dirty="0">
                <a:latin typeface="Calibri" charset="0"/>
                <a:ea typeface="Calibri" charset="0"/>
                <a:cs typeface="Calibri" charset="0"/>
              </a:rPr>
              <a:t>: aka Security Groups for Pods</a:t>
            </a:r>
          </a:p>
          <a:p>
            <a:pPr marL="342900" indent="-342900" defTabSz="408602">
              <a:spcBef>
                <a:spcPts val="751"/>
              </a:spcBef>
              <a:buFont typeface="Arial" charset="0"/>
              <a:buChar char="•"/>
              <a:defRPr sz="5148"/>
            </a:pPr>
            <a:r>
              <a:rPr lang="en-US" sz="2000" b="1" dirty="0" err="1">
                <a:latin typeface="Calibri" charset="0"/>
                <a:ea typeface="Calibri" charset="0"/>
                <a:cs typeface="Calibri" charset="0"/>
              </a:rPr>
              <a:t>StatefulSet</a:t>
            </a:r>
            <a:r>
              <a:rPr lang="en-US" sz="2000" dirty="0">
                <a:latin typeface="Calibri" charset="0"/>
                <a:ea typeface="Calibri" charset="0"/>
                <a:cs typeface="Calibri" charset="0"/>
              </a:rPr>
              <a:t>: Support for long term </a:t>
            </a:r>
            <a:r>
              <a:rPr lang="en-US" sz="2000" dirty="0" err="1">
                <a:latin typeface="Calibri" charset="0"/>
                <a:ea typeface="Calibri" charset="0"/>
                <a:cs typeface="Calibri" charset="0"/>
              </a:rPr>
              <a:t>stateful</a:t>
            </a:r>
            <a:r>
              <a:rPr lang="en-US" sz="2000" dirty="0">
                <a:latin typeface="Calibri" charset="0"/>
                <a:ea typeface="Calibri" charset="0"/>
                <a:cs typeface="Calibri" charset="0"/>
              </a:rPr>
              <a:t> distributed systems</a:t>
            </a:r>
          </a:p>
          <a:p>
            <a:pPr marL="342900" indent="-342900" defTabSz="408602">
              <a:spcBef>
                <a:spcPts val="751"/>
              </a:spcBef>
              <a:buFont typeface="Arial" charset="0"/>
              <a:buChar char="•"/>
              <a:defRPr sz="5148"/>
            </a:pPr>
            <a:r>
              <a:rPr lang="en-US" sz="2000" b="1" dirty="0">
                <a:latin typeface="Calibri" charset="0"/>
                <a:ea typeface="Calibri" charset="0"/>
                <a:cs typeface="Calibri" charset="0"/>
              </a:rPr>
              <a:t>More </a:t>
            </a:r>
            <a:r>
              <a:rPr lang="en-US" sz="2000" dirty="0" smtClean="0">
                <a:latin typeface="Calibri" charset="0"/>
                <a:ea typeface="Calibri" charset="0"/>
                <a:cs typeface="Calibri" charset="0"/>
              </a:rPr>
              <a:t>…</a:t>
            </a:r>
            <a:endParaRPr lang="en-US" sz="2000" dirty="0">
              <a:latin typeface="Calibri" charset="0"/>
              <a:ea typeface="Calibri" charset="0"/>
              <a:cs typeface="Calibri" charset="0"/>
            </a:endParaRPr>
          </a:p>
        </p:txBody>
      </p:sp>
    </p:spTree>
    <p:extLst>
      <p:ext uri="{BB962C8B-B14F-4D97-AF65-F5344CB8AC3E}">
        <p14:creationId xmlns:p14="http://schemas.microsoft.com/office/powerpoint/2010/main" val="298454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p:cNvSpPr>
            <a:spLocks noGrp="1"/>
          </p:cNvSpPr>
          <p:nvPr>
            <p:ph type="body" sz="quarter" idx="11"/>
          </p:nvPr>
        </p:nvSpPr>
        <p:spPr/>
        <p:txBody>
          <a:bodyPr/>
          <a:lstStyle/>
          <a:p>
            <a:r>
              <a:rPr lang="en-US" dirty="0"/>
              <a:t>THANK YOU!</a:t>
            </a:r>
          </a:p>
        </p:txBody>
      </p:sp>
    </p:spTree>
    <p:extLst>
      <p:ext uri="{BB962C8B-B14F-4D97-AF65-F5344CB8AC3E}">
        <p14:creationId xmlns:p14="http://schemas.microsoft.com/office/powerpoint/2010/main" val="628441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DeckTemplate-AWS-ReInvent-Orang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lumMod val="50000"/>
          </a:schemeClr>
        </a:solidFill>
        <a:ln>
          <a:noFill/>
        </a:ln>
        <a:effectLst/>
      </a:spPr>
      <a:bodyPr rtlCol="0" anchor="ctr"/>
      <a:lstStyle>
        <a:defPPr algn="ctr">
          <a:defRPr dirty="0"/>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WS_Deck_Template.potx" id="{956C5B2E-0233-4212-9383-50A039694C0C}" vid="{0176EEA5-D87D-4097-B356-86DC884F4541}"/>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ReInvent-Deck-Template-Light-16x9 - Copy</Template>
  <TotalTime>10793</TotalTime>
  <Words>354</Words>
  <Application>Microsoft Macintosh PowerPoint</Application>
  <PresentationFormat>On-screen Show (16:9)</PresentationFormat>
  <Paragraphs>56</Paragraphs>
  <Slides>9</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Amazon Ember</vt:lpstr>
      <vt:lpstr>Amazon Ember Light</vt:lpstr>
      <vt:lpstr>Calibri</vt:lpstr>
      <vt:lpstr>Courier New</vt:lpstr>
      <vt:lpstr>Helvetica</vt:lpstr>
      <vt:lpstr>Helvetica Light</vt:lpstr>
      <vt:lpstr>Lucida Console</vt:lpstr>
      <vt:lpstr>Roboto Condensed</vt:lpstr>
      <vt:lpstr>Roboto Condensed Light</vt:lpstr>
      <vt:lpstr>Arial</vt:lpstr>
      <vt:lpstr>DeckTemplate-AWS-ReInvent-Orange</vt:lpstr>
      <vt:lpstr>PowerPoint Presentation</vt:lpstr>
      <vt:lpstr>PowerPoint Presentation</vt:lpstr>
      <vt:lpstr>What is Kubernetes?</vt:lpstr>
      <vt:lpstr>Kubernetes cluster setup</vt:lpstr>
      <vt:lpstr>Manage a Kubernetes cluster: Kops</vt:lpstr>
      <vt:lpstr>Declarative primitives</vt:lpstr>
      <vt:lpstr>Kubernetes Concepts</vt:lpstr>
      <vt:lpstr>Kubernetes Concepts</vt:lpstr>
      <vt:lpstr>PowerPoint Presentation</vt:lpstr>
    </vt:vector>
  </TitlesOfParts>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133</cp:revision>
  <dcterms:modified xsi:type="dcterms:W3CDTF">2017-11-20T05:33:02Z</dcterms:modified>
</cp:coreProperties>
</file>